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678" r:id="rId2"/>
    <p:sldId id="709" r:id="rId3"/>
    <p:sldId id="710" r:id="rId4"/>
    <p:sldId id="711" r:id="rId5"/>
    <p:sldId id="712" r:id="rId6"/>
    <p:sldId id="713" r:id="rId7"/>
    <p:sldId id="727" r:id="rId8"/>
    <p:sldId id="728" r:id="rId9"/>
    <p:sldId id="729" r:id="rId10"/>
    <p:sldId id="685" r:id="rId11"/>
    <p:sldId id="723" r:id="rId12"/>
    <p:sldId id="730" r:id="rId13"/>
    <p:sldId id="731" r:id="rId14"/>
    <p:sldId id="724" r:id="rId15"/>
    <p:sldId id="732" r:id="rId16"/>
    <p:sldId id="733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99CC00"/>
    <a:srgbClr val="A5F62E"/>
    <a:srgbClr val="76C308"/>
    <a:srgbClr val="4F81BD"/>
    <a:srgbClr val="009900"/>
    <a:srgbClr val="92D050"/>
    <a:srgbClr val="E479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60" autoAdjust="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0FFB1-E4DA-446B-84E5-260FA7038DF7}" type="datetimeFigureOut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2D729-89AD-4E04-8A9A-0A6052A0AF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639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62AB-439E-421D-92BF-AC40878CDE9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1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398675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077517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31494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928878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44440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FF232-9F1C-460D-9FED-A8B5AA8C57B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82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F00-EDBD-43AD-8845-4355AAE50D0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55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6306"/>
            <a:ext cx="8712968" cy="81643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6296" y="6398208"/>
            <a:ext cx="1036989" cy="365125"/>
          </a:xfrm>
        </p:spPr>
        <p:txBody>
          <a:bodyPr/>
          <a:lstStyle/>
          <a:p>
            <a:fld id="{D1B6DBB7-B045-4643-BEDA-2AC3406F4331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9552" y="6381328"/>
            <a:ext cx="6408712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7377" y="6381328"/>
            <a:ext cx="512638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88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1C8D-B0DE-475E-B4A5-625B3746FBA2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45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701EA-BB80-4206-AE09-0673849E388D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37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9507E-E5B7-4CC4-8662-14FA1EE844D6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52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388A5-45FC-4D49-93D1-B4C0CDC1E4AE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113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84E4-FE4F-4894-B851-8009B538253F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617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1831-2784-4290-B77F-DDC0312B01A0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56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B39B9-7FF9-4D58-BA89-977874FB42FC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45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70DC8-49E5-4DBA-90C1-E785E7C8A599}" type="datetime1">
              <a:rPr lang="ko-KR" altLang="en-US" smtClean="0"/>
              <a:t>2018-10-06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644BB50-B7B3-497B-AAED-7CC56EBF7E0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8" name="직사각형 17"/>
          <p:cNvSpPr/>
          <p:nvPr userDrawn="1"/>
        </p:nvSpPr>
        <p:spPr>
          <a:xfrm>
            <a:off x="-8467" y="-3244"/>
            <a:ext cx="9144000" cy="118874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6478965"/>
            <a:ext cx="277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>
                <a:solidFill>
                  <a:schemeClr val="bg1">
                    <a:lumMod val="50000"/>
                  </a:schemeClr>
                </a:solidFill>
              </a:rPr>
              <a:t>헬로앱스</a:t>
            </a:r>
            <a:r>
              <a:rPr lang="ko-KR" alt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1">
                    <a:lumMod val="50000"/>
                  </a:schemeClr>
                </a:solidFill>
              </a:rPr>
              <a:t>(www.helloapps.co.kr)</a:t>
            </a:r>
            <a:endParaRPr lang="ko-KR" altLang="en-US" sz="14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21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5.png"/><Relationship Id="rId5" Type="http://schemas.openxmlformats.org/officeDocument/2006/relationships/image" Target="../media/image7.jpe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064895" cy="1646302"/>
          </a:xfrm>
        </p:spPr>
        <p:txBody>
          <a:bodyPr/>
          <a:lstStyle/>
          <a:p>
            <a:pPr algn="ctr"/>
            <a:r>
              <a:rPr lang="ko-KR" altLang="en-US" sz="4800" dirty="0" err="1" smtClean="0"/>
              <a:t>클라우드</a:t>
            </a:r>
            <a:r>
              <a:rPr lang="ko-KR" altLang="en-US" sz="4800" dirty="0" smtClean="0"/>
              <a:t> 접속 설정하기</a:t>
            </a:r>
            <a:endParaRPr lang="ko-KR" altLang="en-US" sz="48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103281" y="5642723"/>
            <a:ext cx="351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mtClean="0"/>
              <a:t>김영준</a:t>
            </a:r>
            <a:endParaRPr lang="en-US" altLang="ko-KR" dirty="0" smtClean="0"/>
          </a:p>
          <a:p>
            <a:pPr algn="r"/>
            <a:r>
              <a:rPr lang="ko-KR" altLang="en-US" dirty="0" err="1" smtClean="0"/>
              <a:t>헬로앱스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(www.helloapps.co.kr)</a:t>
            </a:r>
            <a:endParaRPr lang="ko-KR" altLang="en-US"/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1442615" y="4119016"/>
            <a:ext cx="6297737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1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200" dirty="0" err="1">
                <a:solidFill>
                  <a:schemeClr val="tx1"/>
                </a:solidFill>
              </a:rPr>
              <a:t>WiFi</a:t>
            </a:r>
            <a:r>
              <a:rPr lang="en-US" altLang="ko-KR" sz="3200" dirty="0">
                <a:solidFill>
                  <a:schemeClr val="tx1"/>
                </a:solidFill>
              </a:rPr>
              <a:t> </a:t>
            </a:r>
            <a:r>
              <a:rPr lang="ko-KR" altLang="en-US" sz="3200">
                <a:solidFill>
                  <a:schemeClr val="tx1"/>
                </a:solidFill>
              </a:rPr>
              <a:t>시리얼 보드 활용가이드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4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10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014454" y="2708920"/>
            <a:ext cx="374012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dirty="0" err="1" smtClean="0"/>
              <a:t>클라우드</a:t>
            </a:r>
            <a:r>
              <a:rPr lang="ko-KR" altLang="en-US" sz="4400" dirty="0" smtClean="0"/>
              <a:t> 서버</a:t>
            </a:r>
            <a:endParaRPr lang="en-US" altLang="ko-KR" sz="4400" dirty="0" smtClean="0"/>
          </a:p>
          <a:p>
            <a:pPr algn="ctr"/>
            <a:r>
              <a:rPr lang="ko-KR" altLang="en-US" sz="4400" dirty="0" smtClean="0"/>
              <a:t>설정하기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1912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클라우드</a:t>
            </a:r>
            <a:r>
              <a:rPr lang="ko-KR" altLang="en-US" dirty="0" smtClean="0">
                <a:solidFill>
                  <a:schemeClr val="bg1"/>
                </a:solidFill>
              </a:rPr>
              <a:t> 서버 주소 설정하기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기존 </a:t>
            </a:r>
            <a:r>
              <a:rPr lang="en-US" altLang="ko-KR" dirty="0" smtClean="0"/>
              <a:t>ST </a:t>
            </a:r>
            <a:r>
              <a:rPr lang="ko-KR" altLang="en-US" smtClean="0"/>
              <a:t>모드 명령어에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smtClean="0"/>
              <a:t>클라우드 서버 주소 설정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smtClean="0"/>
              <a:t>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23928" y="1484784"/>
            <a:ext cx="3206327" cy="48936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1200" dirty="0"/>
          </a:p>
          <a:p>
            <a:r>
              <a:rPr lang="en-US" altLang="ko-KR" sz="1200" dirty="0"/>
              <a:t>void 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 err="1" smtClean="0"/>
              <a:t>Serial.begin</a:t>
            </a:r>
            <a:r>
              <a:rPr lang="en-US" altLang="ko-KR" sz="1200" dirty="0" smtClean="0"/>
              <a:t>(115200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wifi.begin</a:t>
            </a:r>
            <a:r>
              <a:rPr lang="en-US" altLang="ko-KR" sz="1200" dirty="0" smtClean="0"/>
              <a:t>(9600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delay(500);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wifi.SSID</a:t>
            </a:r>
            <a:r>
              <a:rPr lang="en-US" altLang="ko-KR" sz="1200" dirty="0" smtClean="0"/>
              <a:t>("HelloApps");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wifi.Password</a:t>
            </a:r>
            <a:r>
              <a:rPr lang="en-US" altLang="ko-KR" sz="1200" dirty="0"/>
              <a:t>("HelloApps");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wifi.ConnectAP</a:t>
            </a:r>
            <a:r>
              <a:rPr lang="en-US" altLang="ko-KR" sz="1200" dirty="0"/>
              <a:t>();</a:t>
            </a:r>
          </a:p>
          <a:p>
            <a:pPr lvl="1"/>
            <a:r>
              <a:rPr lang="en-US" altLang="ko-KR" sz="1200" dirty="0" smtClean="0"/>
              <a:t>delay(500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/>
              <a:t>());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wifi.Host</a:t>
            </a:r>
            <a:r>
              <a:rPr lang="en-US" altLang="ko-KR" sz="1200" dirty="0">
                <a:solidFill>
                  <a:srgbClr val="C00000"/>
                </a:solidFill>
              </a:rPr>
              <a:t>("spl3d.azurewebsites.net");</a:t>
            </a:r>
          </a:p>
          <a:p>
            <a:pPr lvl="1"/>
            <a:r>
              <a:rPr lang="en-US" altLang="ko-KR" sz="12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2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en-US" altLang="ko-KR" sz="12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2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66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클라우드</a:t>
            </a:r>
            <a:r>
              <a:rPr lang="ko-KR" altLang="en-US" dirty="0" smtClean="0">
                <a:solidFill>
                  <a:schemeClr val="bg1"/>
                </a:solidFill>
              </a:rPr>
              <a:t> 서버 포트 설정하기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클라우드</a:t>
            </a:r>
            <a:r>
              <a:rPr lang="ko-KR" altLang="en-US" dirty="0" smtClean="0"/>
              <a:t> 서버 포트 설정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smtClean="0"/>
              <a:t>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067944" y="1116245"/>
            <a:ext cx="3206327" cy="54476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1200" dirty="0"/>
          </a:p>
          <a:p>
            <a:r>
              <a:rPr lang="en-US" altLang="ko-KR" sz="1200" dirty="0"/>
              <a:t>void setup()</a:t>
            </a:r>
          </a:p>
          <a:p>
            <a:r>
              <a:rPr lang="en-US" altLang="ko-KR" sz="1200" dirty="0" smtClean="0"/>
              <a:t>{</a:t>
            </a:r>
          </a:p>
          <a:p>
            <a:pPr lvl="1"/>
            <a:r>
              <a:rPr lang="en-US" altLang="ko-KR" sz="1200" dirty="0" err="1" smtClean="0"/>
              <a:t>Serial.begin</a:t>
            </a:r>
            <a:r>
              <a:rPr lang="en-US" altLang="ko-KR" sz="1200" dirty="0" smtClean="0"/>
              <a:t>(115200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wifi.begin</a:t>
            </a:r>
            <a:r>
              <a:rPr lang="en-US" altLang="ko-KR" sz="1200" dirty="0" smtClean="0"/>
              <a:t>(9600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smtClean="0"/>
              <a:t>delay(500);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wifi.SSID</a:t>
            </a:r>
            <a:r>
              <a:rPr lang="en-US" altLang="ko-KR" sz="1200" dirty="0" smtClean="0"/>
              <a:t>("HelloApps");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wifi.Password</a:t>
            </a:r>
            <a:r>
              <a:rPr lang="en-US" altLang="ko-KR" sz="1200" dirty="0"/>
              <a:t>("HelloApps");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/>
          </a:p>
          <a:p>
            <a:pPr lvl="1"/>
            <a:r>
              <a:rPr lang="en-US" altLang="ko-KR" sz="1200" dirty="0" err="1" smtClean="0"/>
              <a:t>wifi.ConnectAP</a:t>
            </a:r>
            <a:r>
              <a:rPr lang="en-US" altLang="ko-KR" sz="1200" dirty="0"/>
              <a:t>();</a:t>
            </a:r>
          </a:p>
          <a:p>
            <a:pPr lvl="1"/>
            <a:r>
              <a:rPr lang="en-US" altLang="ko-KR" sz="1200" dirty="0" smtClean="0"/>
              <a:t>delay(500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/>
              <a:t>());</a:t>
            </a:r>
          </a:p>
          <a:p>
            <a:endParaRPr lang="en-US" altLang="ko-KR" sz="1200" dirty="0"/>
          </a:p>
          <a:p>
            <a:pPr lvl="1"/>
            <a:r>
              <a:rPr lang="en-US" altLang="ko-KR" sz="1200" dirty="0" err="1" smtClean="0"/>
              <a:t>wifi.Host</a:t>
            </a:r>
            <a:r>
              <a:rPr lang="en-US" altLang="ko-KR" sz="1200" dirty="0"/>
              <a:t>("spl3d.azurewebsites.net");</a:t>
            </a:r>
          </a:p>
          <a:p>
            <a:pPr lvl="1"/>
            <a:r>
              <a:rPr lang="en-US" altLang="ko-KR" sz="1200" dirty="0" smtClean="0"/>
              <a:t>delay(200</a:t>
            </a:r>
            <a:r>
              <a:rPr lang="en-US" altLang="ko-KR" sz="1200" dirty="0"/>
              <a:t>);</a:t>
            </a:r>
          </a:p>
          <a:p>
            <a:pPr lvl="1"/>
            <a:r>
              <a:rPr lang="en-US" altLang="ko-KR" sz="1200" dirty="0" err="1" smtClean="0"/>
              <a:t>Serial.print</a:t>
            </a:r>
            <a:r>
              <a:rPr lang="en-US" altLang="ko-KR" sz="1200" dirty="0" smtClean="0"/>
              <a:t>(</a:t>
            </a:r>
            <a:r>
              <a:rPr lang="en-US" altLang="ko-KR" sz="1200" dirty="0" err="1" smtClean="0"/>
              <a:t>wifi.Message</a:t>
            </a:r>
            <a:r>
              <a:rPr lang="en-US" altLang="ko-KR" sz="1200" dirty="0" smtClean="0"/>
              <a:t>());</a:t>
            </a:r>
          </a:p>
          <a:p>
            <a:pPr lvl="1"/>
            <a:endParaRPr lang="en-US" altLang="ko-KR" sz="1200" dirty="0">
              <a:solidFill>
                <a:srgbClr val="C00000"/>
              </a:solidFill>
            </a:endParaRP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wifi.Port</a:t>
            </a:r>
            <a:r>
              <a:rPr lang="en-US" altLang="ko-KR" sz="1200" dirty="0">
                <a:solidFill>
                  <a:srgbClr val="C00000"/>
                </a:solidFill>
              </a:rPr>
              <a:t>("80");</a:t>
            </a:r>
          </a:p>
          <a:p>
            <a:pPr lvl="1"/>
            <a:r>
              <a:rPr lang="en-US" altLang="ko-KR" sz="12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2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2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200" dirty="0" smtClean="0">
                <a:solidFill>
                  <a:srgbClr val="C00000"/>
                </a:solidFill>
              </a:rPr>
              <a:t>(</a:t>
            </a:r>
            <a:r>
              <a:rPr lang="en-US" altLang="ko-KR" sz="12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2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2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74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</a:rPr>
              <a:t>클라우드</a:t>
            </a:r>
            <a:r>
              <a:rPr lang="ko-KR" altLang="en-US" dirty="0" smtClean="0">
                <a:solidFill>
                  <a:schemeClr val="bg1"/>
                </a:solidFill>
              </a:rPr>
              <a:t> 서버 페이지 경로 설정하기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err="1" smtClean="0"/>
              <a:t>클라우드</a:t>
            </a:r>
            <a:r>
              <a:rPr lang="ko-KR" altLang="en-US" dirty="0" smtClean="0"/>
              <a:t> 서버의 </a:t>
            </a:r>
            <a:r>
              <a:rPr lang="ko-KR" altLang="en-US" dirty="0" err="1" smtClean="0"/>
              <a:t>웹페이지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	</a:t>
            </a:r>
            <a:r>
              <a:rPr lang="ko-KR" altLang="en-US" smtClean="0"/>
              <a:t>경로 </a:t>
            </a:r>
            <a:r>
              <a:rPr lang="ko-KR" altLang="en-US" dirty="0" smtClean="0"/>
              <a:t>설정</a:t>
            </a:r>
            <a:r>
              <a:rPr lang="en-US" altLang="ko-KR" dirty="0"/>
              <a:t> </a:t>
            </a:r>
            <a:r>
              <a:rPr lang="ko-KR" altLang="en-US" smtClean="0"/>
              <a:t>명령어를 추가한다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283968" y="1079503"/>
            <a:ext cx="4312399" cy="54784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1000" dirty="0"/>
          </a:p>
          <a:p>
            <a:r>
              <a:rPr lang="en-US" altLang="ko-KR" sz="1000" dirty="0"/>
              <a:t>void setup()</a:t>
            </a:r>
          </a:p>
          <a:p>
            <a:r>
              <a:rPr lang="en-US" altLang="ko-KR" sz="1000" dirty="0" smtClean="0"/>
              <a:t>{</a:t>
            </a:r>
          </a:p>
          <a:p>
            <a:pPr lvl="1"/>
            <a:r>
              <a:rPr lang="en-US" altLang="ko-KR" sz="1000" dirty="0" err="1" smtClean="0"/>
              <a:t>Serial.begin</a:t>
            </a:r>
            <a:r>
              <a:rPr lang="en-US" altLang="ko-KR" sz="1000" dirty="0" smtClean="0"/>
              <a:t>(115200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 smtClean="0"/>
              <a:t>wifi.begin</a:t>
            </a:r>
            <a:r>
              <a:rPr lang="en-US" altLang="ko-KR" sz="1000" dirty="0" smtClean="0"/>
              <a:t>(9600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smtClean="0"/>
              <a:t>delay(500);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wifi.SSID</a:t>
            </a:r>
            <a:r>
              <a:rPr lang="en-US" altLang="ko-KR" sz="1000" dirty="0" smtClean="0"/>
              <a:t>("HelloApps");</a:t>
            </a:r>
            <a:endParaRPr lang="en-US" altLang="ko-KR" sz="1000" dirty="0"/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wifi.Password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wifi.ConnectAP</a:t>
            </a:r>
            <a:r>
              <a:rPr lang="en-US" altLang="ko-KR" sz="1000" dirty="0"/>
              <a:t>();</a:t>
            </a:r>
          </a:p>
          <a:p>
            <a:pPr lvl="1"/>
            <a:r>
              <a:rPr lang="en-US" altLang="ko-KR" sz="1000" dirty="0" smtClean="0"/>
              <a:t>delay(500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/>
              <a:t>());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 smtClean="0"/>
              <a:t>wifi.Host</a:t>
            </a:r>
            <a:r>
              <a:rPr lang="en-US" altLang="ko-KR" sz="1000" dirty="0"/>
              <a:t>("spl3d.azurewebsites.net");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 smtClean="0"/>
              <a:t>wifi.Port</a:t>
            </a:r>
            <a:r>
              <a:rPr lang="en-US" altLang="ko-KR" sz="1000" dirty="0"/>
              <a:t>("80");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 smtClean="0">
                <a:solidFill>
                  <a:srgbClr val="C00000"/>
                </a:solidFill>
              </a:rPr>
              <a:t>wifi.Path</a:t>
            </a:r>
            <a:r>
              <a:rPr lang="en-US" altLang="ko-KR" sz="1000" dirty="0">
                <a:solidFill>
                  <a:srgbClr val="C00000"/>
                </a:solidFill>
              </a:rPr>
              <a:t>("/</a:t>
            </a:r>
            <a:r>
              <a:rPr lang="en-US" altLang="ko-KR" sz="1000" dirty="0" err="1">
                <a:solidFill>
                  <a:srgbClr val="C00000"/>
                </a:solidFill>
              </a:rPr>
              <a:t>iot</a:t>
            </a:r>
            <a:r>
              <a:rPr lang="en-US" altLang="ko-KR" sz="1000" dirty="0">
                <a:solidFill>
                  <a:srgbClr val="C00000"/>
                </a:solidFill>
              </a:rPr>
              <a:t>/data.aspx");</a:t>
            </a:r>
          </a:p>
          <a:p>
            <a:pPr lvl="1"/>
            <a:r>
              <a:rPr lang="en-US" altLang="ko-KR" sz="10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0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0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000" dirty="0" smtClean="0">
                <a:solidFill>
                  <a:srgbClr val="C00000"/>
                </a:solidFill>
              </a:rPr>
              <a:t>(</a:t>
            </a:r>
            <a:r>
              <a:rPr lang="en-US" altLang="ko-KR" sz="10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pPr lvl="1"/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 smtClean="0">
                <a:solidFill>
                  <a:srgbClr val="C00000"/>
                </a:solidFill>
              </a:rPr>
              <a:t>Serial.println</a:t>
            </a:r>
            <a:r>
              <a:rPr lang="en-US" altLang="ko-KR" sz="1000" dirty="0">
                <a:solidFill>
                  <a:srgbClr val="C00000"/>
                </a:solidFill>
              </a:rPr>
              <a:t>("http://spl3d.azurewebsites.net/</a:t>
            </a:r>
            <a:r>
              <a:rPr lang="en-US" altLang="ko-KR" sz="1000" dirty="0" err="1">
                <a:solidFill>
                  <a:srgbClr val="C00000"/>
                </a:solidFill>
              </a:rPr>
              <a:t>iot</a:t>
            </a:r>
            <a:r>
              <a:rPr lang="en-US" altLang="ko-KR" sz="1000" dirty="0">
                <a:solidFill>
                  <a:srgbClr val="C00000"/>
                </a:solidFill>
              </a:rPr>
              <a:t>/data.aspx</a:t>
            </a:r>
            <a:r>
              <a:rPr lang="en-US" altLang="ko-KR" sz="1000" dirty="0" smtClean="0">
                <a:solidFill>
                  <a:srgbClr val="C00000"/>
                </a:solidFill>
              </a:rPr>
              <a:t>");</a:t>
            </a:r>
            <a:endParaRPr lang="en-US" altLang="ko-KR" sz="1000" dirty="0">
              <a:solidFill>
                <a:srgbClr val="C00000"/>
              </a:solidFill>
            </a:endParaRPr>
          </a:p>
          <a:p>
            <a:r>
              <a:rPr lang="en-US" altLang="ko-KR" sz="1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4679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클라우드</a:t>
            </a:r>
            <a:r>
              <a:rPr lang="ko-KR" altLang="en-US" dirty="0" smtClean="0"/>
              <a:t> 서버 설정하기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실행 결과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1942380"/>
            <a:ext cx="500489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  <a:p>
            <a:r>
              <a:rPr lang="ko-KR" altLang="en-US" dirty="0"/>
              <a:t>시리얼포트가 </a:t>
            </a:r>
            <a:r>
              <a:rPr lang="ko-KR" altLang="en-US" dirty="0" err="1"/>
              <a:t>오픈되었습니다</a:t>
            </a:r>
            <a:r>
              <a:rPr lang="ko-KR" altLang="en-US" dirty="0"/>
              <a:t> </a:t>
            </a:r>
            <a:r>
              <a:rPr lang="en-US" altLang="ko-KR" dirty="0"/>
              <a:t>- COM4</a:t>
            </a:r>
          </a:p>
          <a:p>
            <a:r>
              <a:rPr lang="en-US" altLang="ko-KR" dirty="0"/>
              <a:t>[C] SSID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[C] PWRD</a:t>
            </a:r>
          </a:p>
          <a:p>
            <a:r>
              <a:rPr lang="en-US" altLang="ko-KR" dirty="0"/>
              <a:t>[D]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Connecting to </a:t>
            </a:r>
            <a:r>
              <a:rPr lang="en-US" altLang="ko-KR" dirty="0" smtClean="0"/>
              <a:t>HelloApps</a:t>
            </a:r>
            <a:endParaRPr lang="en-US" altLang="ko-KR" dirty="0"/>
          </a:p>
          <a:p>
            <a:r>
              <a:rPr lang="en-US" altLang="ko-KR" dirty="0"/>
              <a:t>[IP] 192.168.0.11</a:t>
            </a:r>
          </a:p>
          <a:p>
            <a:r>
              <a:rPr lang="en-US" altLang="ko-KR" dirty="0"/>
              <a:t>[C] HOST</a:t>
            </a:r>
          </a:p>
          <a:p>
            <a:r>
              <a:rPr lang="en-US" altLang="ko-KR" dirty="0"/>
              <a:t>[D] spl3d.azurewebsites.net</a:t>
            </a:r>
          </a:p>
          <a:p>
            <a:r>
              <a:rPr lang="en-US" altLang="ko-KR" dirty="0"/>
              <a:t>[C] P[C] PATH</a:t>
            </a:r>
          </a:p>
          <a:p>
            <a:r>
              <a:rPr lang="en-US" altLang="ko-KR" dirty="0"/>
              <a:t>[D] /</a:t>
            </a:r>
            <a:r>
              <a:rPr lang="en-US" altLang="ko-KR" dirty="0" err="1"/>
              <a:t>iot</a:t>
            </a:r>
            <a:r>
              <a:rPr lang="en-US" altLang="ko-KR" dirty="0"/>
              <a:t>/data.aspx</a:t>
            </a:r>
          </a:p>
          <a:p>
            <a:r>
              <a:rPr lang="en-US" altLang="ko-KR" dirty="0"/>
              <a:t>http://</a:t>
            </a:r>
            <a:r>
              <a:rPr lang="en-US" altLang="ko-KR" dirty="0" smtClean="0"/>
              <a:t>spl3d.azurewebsites.net/iot/data.aspx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21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15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4351" y="2708920"/>
            <a:ext cx="684033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dirty="0" err="1" smtClean="0"/>
              <a:t>클라우드</a:t>
            </a:r>
            <a:r>
              <a:rPr lang="ko-KR" altLang="en-US" sz="4400" dirty="0" smtClean="0"/>
              <a:t> 서버에</a:t>
            </a:r>
            <a:endParaRPr lang="en-US" altLang="ko-KR" sz="4400" dirty="0" smtClean="0"/>
          </a:p>
          <a:p>
            <a:pPr algn="ctr"/>
            <a:r>
              <a:rPr lang="ko-KR" altLang="en-US" sz="4400" dirty="0" smtClean="0"/>
              <a:t>필요한 사용자 </a:t>
            </a:r>
            <a:r>
              <a:rPr lang="en-US" altLang="ko-KR" sz="4400" dirty="0" smtClean="0"/>
              <a:t>ID </a:t>
            </a:r>
            <a:r>
              <a:rPr lang="ko-KR" altLang="en-US" sz="4400" smtClean="0"/>
              <a:t>설정하기</a:t>
            </a:r>
            <a:endParaRPr lang="en-US" altLang="ko-KR" sz="4400" dirty="0" smtClean="0"/>
          </a:p>
        </p:txBody>
      </p:sp>
    </p:spTree>
    <p:extLst>
      <p:ext uri="{BB962C8B-B14F-4D97-AF65-F5344CB8AC3E}">
        <p14:creationId xmlns:p14="http://schemas.microsoft.com/office/powerpoint/2010/main" val="33832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solidFill>
                  <a:schemeClr val="bg1"/>
                </a:solidFill>
              </a:rPr>
              <a:t>사용자 </a:t>
            </a:r>
            <a:r>
              <a:rPr lang="en-US" altLang="ko-KR" dirty="0" smtClean="0">
                <a:solidFill>
                  <a:schemeClr val="bg1"/>
                </a:solidFill>
              </a:rPr>
              <a:t>ID </a:t>
            </a:r>
            <a:r>
              <a:rPr lang="ko-KR" altLang="en-US" smtClean="0">
                <a:solidFill>
                  <a:schemeClr val="bg1"/>
                </a:solidFill>
              </a:rPr>
              <a:t>설정하기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16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사용자 </a:t>
            </a:r>
            <a:r>
              <a:rPr lang="en-US" altLang="ko-KR" dirty="0" smtClean="0"/>
              <a:t>ID</a:t>
            </a:r>
            <a:r>
              <a:rPr lang="ko-KR" altLang="en-US" smtClean="0"/>
              <a:t>는 전화번호 등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</a:t>
            </a:r>
            <a:r>
              <a:rPr lang="ko-KR" altLang="en-US" smtClean="0"/>
              <a:t>개인별로 구분되는 값을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   </a:t>
            </a:r>
            <a:r>
              <a:rPr lang="ko-KR" altLang="en-US" smtClean="0"/>
              <a:t>사용한다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21297" y="404664"/>
            <a:ext cx="4312399" cy="60939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1000" dirty="0"/>
          </a:p>
          <a:p>
            <a:r>
              <a:rPr lang="en-US" altLang="ko-KR" sz="1000" dirty="0"/>
              <a:t>void setup()</a:t>
            </a:r>
          </a:p>
          <a:p>
            <a:r>
              <a:rPr lang="en-US" altLang="ko-KR" sz="1000" dirty="0" smtClean="0"/>
              <a:t>{</a:t>
            </a:r>
          </a:p>
          <a:p>
            <a:pPr lvl="1"/>
            <a:r>
              <a:rPr lang="en-US" altLang="ko-KR" sz="1000" dirty="0" err="1" smtClean="0"/>
              <a:t>Serial.begin</a:t>
            </a:r>
            <a:r>
              <a:rPr lang="en-US" altLang="ko-KR" sz="1000" dirty="0" smtClean="0"/>
              <a:t>(115200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 smtClean="0"/>
              <a:t>wifi.begin</a:t>
            </a:r>
            <a:r>
              <a:rPr lang="en-US" altLang="ko-KR" sz="1000" dirty="0" smtClean="0"/>
              <a:t>(9600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smtClean="0"/>
              <a:t>delay(500);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wifi.SSID</a:t>
            </a:r>
            <a:r>
              <a:rPr lang="en-US" altLang="ko-KR" sz="1000" dirty="0" smtClean="0"/>
              <a:t>("HelloApps");</a:t>
            </a:r>
            <a:endParaRPr lang="en-US" altLang="ko-KR" sz="1000" dirty="0"/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wifi.Password</a:t>
            </a:r>
            <a:r>
              <a:rPr lang="en-US" altLang="ko-KR" sz="1000" dirty="0"/>
              <a:t>("HelloApps");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wifi.ConnectAP</a:t>
            </a:r>
            <a:r>
              <a:rPr lang="en-US" altLang="ko-KR" sz="1000" dirty="0"/>
              <a:t>();</a:t>
            </a:r>
          </a:p>
          <a:p>
            <a:pPr lvl="1"/>
            <a:r>
              <a:rPr lang="en-US" altLang="ko-KR" sz="1000" dirty="0" smtClean="0"/>
              <a:t>delay(500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/>
              <a:t>());</a:t>
            </a:r>
          </a:p>
          <a:p>
            <a:endParaRPr lang="en-US" altLang="ko-KR" sz="1000" dirty="0"/>
          </a:p>
          <a:p>
            <a:pPr lvl="1"/>
            <a:r>
              <a:rPr lang="en-US" altLang="ko-KR" sz="1000" dirty="0" err="1" smtClean="0"/>
              <a:t>wifi.Host</a:t>
            </a:r>
            <a:r>
              <a:rPr lang="en-US" altLang="ko-KR" sz="1000" dirty="0"/>
              <a:t>("spl3d.azurewebsites.net");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 smtClean="0"/>
              <a:t>wifi.Port</a:t>
            </a:r>
            <a:r>
              <a:rPr lang="en-US" altLang="ko-KR" sz="1000" dirty="0"/>
              <a:t>("80");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 smtClean="0"/>
              <a:t>());</a:t>
            </a:r>
          </a:p>
          <a:p>
            <a:pPr lvl="1"/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 smtClean="0"/>
              <a:t>wifi.Path</a:t>
            </a:r>
            <a:r>
              <a:rPr lang="en-US" altLang="ko-KR" sz="1000" dirty="0"/>
              <a:t>("/</a:t>
            </a:r>
            <a:r>
              <a:rPr lang="en-US" altLang="ko-KR" sz="1000" dirty="0" err="1"/>
              <a:t>iot</a:t>
            </a:r>
            <a:r>
              <a:rPr lang="en-US" altLang="ko-KR" sz="1000" dirty="0"/>
              <a:t>/data.aspx");</a:t>
            </a:r>
          </a:p>
          <a:p>
            <a:pPr lvl="1"/>
            <a:r>
              <a:rPr lang="en-US" altLang="ko-KR" sz="1000" dirty="0" smtClean="0"/>
              <a:t>delay(200</a:t>
            </a:r>
            <a:r>
              <a:rPr lang="en-US" altLang="ko-KR" sz="1000" dirty="0"/>
              <a:t>);</a:t>
            </a:r>
          </a:p>
          <a:p>
            <a:pPr lvl="1"/>
            <a:r>
              <a:rPr lang="en-US" altLang="ko-KR" sz="1000" dirty="0" err="1" smtClean="0"/>
              <a:t>Serial.print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wifi.Message</a:t>
            </a:r>
            <a:r>
              <a:rPr lang="en-US" altLang="ko-KR" sz="1000" dirty="0"/>
              <a:t>());</a:t>
            </a:r>
          </a:p>
          <a:p>
            <a:pPr lvl="1"/>
            <a:endParaRPr lang="en-US" altLang="ko-KR" sz="1000" dirty="0"/>
          </a:p>
          <a:p>
            <a:pPr lvl="1"/>
            <a:r>
              <a:rPr lang="en-US" altLang="ko-KR" sz="1000" dirty="0" err="1" smtClean="0"/>
              <a:t>Serial.println</a:t>
            </a:r>
            <a:r>
              <a:rPr lang="en-US" altLang="ko-KR" sz="1000" dirty="0"/>
              <a:t>("http://spl3d.azurewebsites.net/</a:t>
            </a:r>
            <a:r>
              <a:rPr lang="en-US" altLang="ko-KR" sz="1000" dirty="0" err="1"/>
              <a:t>iot</a:t>
            </a:r>
            <a:r>
              <a:rPr lang="en-US" altLang="ko-KR" sz="1000" dirty="0"/>
              <a:t>/data.aspx</a:t>
            </a:r>
            <a:r>
              <a:rPr lang="en-US" altLang="ko-KR" sz="1000" dirty="0" smtClean="0"/>
              <a:t>");</a:t>
            </a:r>
          </a:p>
          <a:p>
            <a:pPr lvl="1"/>
            <a:endParaRPr lang="en-US" altLang="ko-KR" sz="1000" dirty="0">
              <a:solidFill>
                <a:srgbClr val="C00000"/>
              </a:solidFill>
            </a:endParaRPr>
          </a:p>
          <a:p>
            <a:pPr lvl="1"/>
            <a:r>
              <a:rPr lang="en-US" altLang="ko-KR" sz="1000" dirty="0" err="1" smtClean="0">
                <a:solidFill>
                  <a:srgbClr val="C00000"/>
                </a:solidFill>
              </a:rPr>
              <a:t>wifi.UserID</a:t>
            </a:r>
            <a:r>
              <a:rPr lang="en-US" altLang="ko-KR" sz="1000" dirty="0">
                <a:solidFill>
                  <a:srgbClr val="C00000"/>
                </a:solidFill>
              </a:rPr>
              <a:t>("12345");</a:t>
            </a:r>
          </a:p>
          <a:p>
            <a:pPr lvl="1"/>
            <a:r>
              <a:rPr lang="en-US" altLang="ko-KR" sz="1000" dirty="0" smtClean="0">
                <a:solidFill>
                  <a:srgbClr val="C00000"/>
                </a:solidFill>
              </a:rPr>
              <a:t>delay(200</a:t>
            </a:r>
            <a:r>
              <a:rPr lang="en-US" altLang="ko-KR" sz="1000" dirty="0">
                <a:solidFill>
                  <a:srgbClr val="C00000"/>
                </a:solidFill>
              </a:rPr>
              <a:t>);</a:t>
            </a:r>
          </a:p>
          <a:p>
            <a:pPr lvl="1"/>
            <a:r>
              <a:rPr lang="en-US" altLang="ko-KR" sz="1000" dirty="0" err="1" smtClean="0">
                <a:solidFill>
                  <a:srgbClr val="C00000"/>
                </a:solidFill>
              </a:rPr>
              <a:t>Serial.print</a:t>
            </a:r>
            <a:r>
              <a:rPr lang="en-US" altLang="ko-KR" sz="1000" dirty="0" smtClean="0">
                <a:solidFill>
                  <a:srgbClr val="C00000"/>
                </a:solidFill>
              </a:rPr>
              <a:t>(</a:t>
            </a:r>
            <a:r>
              <a:rPr lang="en-US" altLang="ko-KR" sz="1000" dirty="0" err="1" smtClean="0">
                <a:solidFill>
                  <a:srgbClr val="C00000"/>
                </a:solidFill>
              </a:rPr>
              <a:t>wifi.Message</a:t>
            </a:r>
            <a:r>
              <a:rPr lang="en-US" altLang="ko-KR" sz="1000" dirty="0">
                <a:solidFill>
                  <a:srgbClr val="C00000"/>
                </a:solidFill>
              </a:rPr>
              <a:t>());</a:t>
            </a:r>
          </a:p>
          <a:p>
            <a:r>
              <a:rPr lang="en-US" altLang="ko-KR" sz="10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9231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326168" y="2708920"/>
            <a:ext cx="3116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 err="1" smtClean="0"/>
              <a:t>WiFi</a:t>
            </a:r>
            <a:r>
              <a:rPr lang="ko-KR" altLang="en-US" sz="5400" smtClean="0"/>
              <a:t> 모드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1472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모드 종류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AP </a:t>
            </a:r>
            <a:r>
              <a:rPr lang="ko-KR" altLang="en-US" smtClean="0"/>
              <a:t>모드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보드를 무선공유기로 만들어서 노트북이나 스마트폰에서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 연결한 후</a:t>
            </a:r>
            <a:endParaRPr lang="en-US" altLang="ko-KR" dirty="0" smtClean="0"/>
          </a:p>
          <a:p>
            <a:pPr marL="457200" lvl="1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</a:t>
            </a:r>
            <a:r>
              <a:rPr lang="ko-KR" altLang="en-US" smtClean="0"/>
              <a:t>다른 장치로 연결하기 위해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네트워크 이름</a:t>
            </a:r>
            <a:r>
              <a:rPr lang="en-US" altLang="ko-KR" dirty="0" smtClean="0"/>
              <a:t>(SSID)</a:t>
            </a:r>
            <a:r>
              <a:rPr lang="ko-KR" altLang="en-US" smtClean="0"/>
              <a:t>과 </a:t>
            </a:r>
            <a:r>
              <a:rPr lang="ko-KR" altLang="en-US" dirty="0" smtClean="0"/>
              <a:t>비밀번호를 지정해 주어야 </a:t>
            </a:r>
            <a:r>
              <a:rPr lang="ko-KR" altLang="en-US" smtClean="0"/>
              <a:t>한다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ST </a:t>
            </a:r>
            <a:r>
              <a:rPr lang="ko-KR" altLang="en-US"/>
              <a:t>모드</a:t>
            </a:r>
            <a:endParaRPr lang="en-US" altLang="ko-KR" dirty="0"/>
          </a:p>
          <a:p>
            <a:pPr lvl="1"/>
            <a:r>
              <a:rPr lang="en-US" altLang="ko-KR" dirty="0" err="1"/>
              <a:t>WiFi</a:t>
            </a:r>
            <a:r>
              <a:rPr lang="en-US" altLang="ko-KR" dirty="0"/>
              <a:t> </a:t>
            </a:r>
            <a:r>
              <a:rPr lang="ko-KR" altLang="en-US" smtClean="0"/>
              <a:t>보드가 무선 랜카드 역할을 하며</a:t>
            </a:r>
            <a:r>
              <a:rPr lang="en-US" altLang="ko-KR" dirty="0" smtClean="0"/>
              <a:t>, </a:t>
            </a:r>
            <a:r>
              <a:rPr lang="ko-KR" altLang="en-US" smtClean="0"/>
              <a:t>기존에 있는 무선 공유기에 접속할 수 있다</a:t>
            </a:r>
            <a:r>
              <a:rPr lang="en-US" altLang="ko-KR" dirty="0" smtClean="0"/>
              <a:t>.</a:t>
            </a:r>
            <a:endParaRPr lang="ko-KR" altLang="en-US"/>
          </a:p>
          <a:p>
            <a:pPr lvl="1"/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08" y="4944656"/>
            <a:ext cx="864096" cy="559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0008" y="5955271"/>
            <a:ext cx="838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C00000"/>
                </a:solidFill>
              </a:rPr>
              <a:t>AP</a:t>
            </a:r>
            <a:r>
              <a:rPr lang="ko-KR" altLang="en-US" sz="1600" b="1" smtClean="0">
                <a:solidFill>
                  <a:srgbClr val="C00000"/>
                </a:solidFill>
              </a:rPr>
              <a:t>모드</a:t>
            </a:r>
            <a:endParaRPr lang="ko-KR" altLang="en-US" sz="1600" b="1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480" y="5046193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무선공유기 </a:t>
            </a:r>
            <a:endParaRPr lang="en-US" altLang="ko-KR" sz="1400" dirty="0" smtClean="0"/>
          </a:p>
          <a:p>
            <a:r>
              <a:rPr lang="ko-KR" altLang="en-US" sz="1400" dirty="0" smtClean="0"/>
              <a:t>역할</a:t>
            </a:r>
            <a:endParaRPr lang="ko-KR" altLang="en-US" sz="1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6638" y="4523113"/>
            <a:ext cx="449086" cy="70125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296" y="5635000"/>
            <a:ext cx="915164" cy="687338"/>
          </a:xfrm>
          <a:prstGeom prst="rect">
            <a:avLst/>
          </a:prstGeom>
        </p:spPr>
      </p:pic>
      <p:cxnSp>
        <p:nvCxnSpPr>
          <p:cNvPr id="14" name="직선 화살표 연결선 13"/>
          <p:cNvCxnSpPr/>
          <p:nvPr/>
        </p:nvCxnSpPr>
        <p:spPr>
          <a:xfrm flipH="1">
            <a:off x="2283924" y="4918399"/>
            <a:ext cx="440566" cy="305968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 flipV="1">
            <a:off x="2272420" y="5450303"/>
            <a:ext cx="515560" cy="489201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26508" y="6382102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C00000"/>
                </a:solidFill>
              </a:rPr>
              <a:t>ST</a:t>
            </a:r>
            <a:r>
              <a:rPr lang="ko-KR" altLang="en-US" sz="1600" b="1" smtClean="0">
                <a:solidFill>
                  <a:srgbClr val="C00000"/>
                </a:solidFill>
              </a:rPr>
              <a:t>모드</a:t>
            </a:r>
            <a:endParaRPr lang="ko-KR" altLang="en-US" sz="1600" b="1" dirty="0">
              <a:solidFill>
                <a:srgbClr val="C00000"/>
              </a:solidFill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162" y="4918399"/>
            <a:ext cx="833692" cy="8336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009103" y="5779475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무선공유기 </a:t>
            </a:r>
            <a:endParaRPr lang="en-US" altLang="ko-KR" sz="1400" dirty="0" smtClean="0"/>
          </a:p>
        </p:txBody>
      </p:sp>
      <p:pic>
        <p:nvPicPr>
          <p:cNvPr id="20" name="그림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330" y="5046004"/>
            <a:ext cx="864096" cy="55942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863159" y="5046004"/>
            <a:ext cx="119135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 </a:t>
            </a:r>
            <a:r>
              <a:rPr lang="ko-KR" altLang="en-US" sz="1400" dirty="0" err="1" smtClean="0"/>
              <a:t>랜카드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r>
              <a:rPr lang="ko-KR" altLang="en-US" sz="1400" dirty="0" smtClean="0"/>
              <a:t>역할</a:t>
            </a:r>
            <a:endParaRPr lang="ko-KR" altLang="en-US" sz="1400" dirty="0"/>
          </a:p>
        </p:txBody>
      </p:sp>
      <p:cxnSp>
        <p:nvCxnSpPr>
          <p:cNvPr id="22" name="직선 화살표 연결선 21"/>
          <p:cNvCxnSpPr>
            <a:stCxn id="20" idx="1"/>
          </p:cNvCxnSpPr>
          <p:nvPr/>
        </p:nvCxnSpPr>
        <p:spPr>
          <a:xfrm flipH="1">
            <a:off x="6272852" y="5325715"/>
            <a:ext cx="658478" cy="195183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7815" y="5791278"/>
            <a:ext cx="540072" cy="760101"/>
          </a:xfrm>
          <a:prstGeom prst="rect">
            <a:avLst/>
          </a:prstGeom>
        </p:spPr>
      </p:pic>
      <p:cxnSp>
        <p:nvCxnSpPr>
          <p:cNvPr id="26" name="직선 화살표 연결선 25"/>
          <p:cNvCxnSpPr/>
          <p:nvPr/>
        </p:nvCxnSpPr>
        <p:spPr>
          <a:xfrm flipH="1" flipV="1">
            <a:off x="6259353" y="5737787"/>
            <a:ext cx="595062" cy="367808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1552" y="5980212"/>
            <a:ext cx="54373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1400" smtClean="0"/>
              <a:t>서버</a:t>
            </a:r>
            <a:endParaRPr lang="ko-KR" altLang="en-US" sz="1400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312" y="4365104"/>
            <a:ext cx="946538" cy="94653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503943" y="473749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인터넷</a:t>
            </a:r>
            <a:endParaRPr lang="en-US" altLang="ko-KR" sz="1400" dirty="0" smtClean="0">
              <a:solidFill>
                <a:schemeClr val="bg1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>
          <a:xfrm flipH="1" flipV="1">
            <a:off x="5003754" y="5112324"/>
            <a:ext cx="456640" cy="263423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14653" y="437249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클라우드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36670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모드 종류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AP </a:t>
            </a:r>
            <a:r>
              <a:rPr lang="ko-KR" altLang="en-US" smtClean="0"/>
              <a:t>모드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별도의 무선 공유기가 필요 없음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스마트폰이나</a:t>
            </a:r>
            <a:r>
              <a:rPr lang="en-US" altLang="ko-KR" dirty="0" smtClean="0"/>
              <a:t> </a:t>
            </a:r>
            <a:r>
              <a:rPr lang="ko-KR" altLang="en-US" smtClean="0"/>
              <a:t>노트북에서 직접 </a:t>
            </a:r>
            <a:r>
              <a:rPr lang="en-US" altLang="ko-KR" dirty="0" err="1" smtClean="0"/>
              <a:t>WiFi</a:t>
            </a:r>
            <a:r>
              <a:rPr lang="en-US" altLang="ko-KR" dirty="0" smtClean="0"/>
              <a:t> </a:t>
            </a:r>
            <a:r>
              <a:rPr lang="ko-KR" altLang="en-US" smtClean="0"/>
              <a:t>보드로 접속하여 원격 제어나 모니터링을 할 수 있음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인터넷 연결을 할 수 없음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ST </a:t>
            </a:r>
            <a:r>
              <a:rPr lang="ko-KR" altLang="en-US"/>
              <a:t>모드</a:t>
            </a:r>
            <a:endParaRPr lang="en-US" altLang="ko-KR" dirty="0"/>
          </a:p>
          <a:p>
            <a:pPr lvl="1"/>
            <a:r>
              <a:rPr lang="ko-KR" altLang="en-US" dirty="0" smtClean="0"/>
              <a:t>별도의 무선 공유기가 필요함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인터넷 연결을 할 수 있음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클라우드</a:t>
            </a:r>
            <a:r>
              <a:rPr lang="ko-KR" altLang="en-US" dirty="0" smtClean="0"/>
              <a:t> 연결을 사용할 수 있음</a:t>
            </a:r>
            <a:endParaRPr lang="ko-KR" altLang="en-US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966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014452" y="2708920"/>
            <a:ext cx="37401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dirty="0" err="1" smtClean="0"/>
              <a:t>클라우드</a:t>
            </a:r>
            <a:r>
              <a:rPr lang="ko-KR" altLang="en-US" sz="4400" dirty="0" smtClean="0"/>
              <a:t> 연결</a:t>
            </a:r>
            <a:endParaRPr lang="en-US" altLang="ko-KR" sz="4400" dirty="0" smtClean="0"/>
          </a:p>
          <a:p>
            <a:pPr algn="ctr"/>
            <a:r>
              <a:rPr lang="ko-KR" altLang="en-US" sz="4400" dirty="0" smtClean="0"/>
              <a:t>시나리오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0724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모드에서의 클라우드 연결 시나리오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 설정후</a:t>
            </a:r>
            <a:r>
              <a:rPr lang="en-US" altLang="ko-KR" dirty="0" smtClean="0"/>
              <a:t>, </a:t>
            </a:r>
            <a:r>
              <a:rPr lang="ko-KR" altLang="en-US" smtClean="0"/>
              <a:t>노트북이나 스마트폰에서 아두이노 보드를 제어한다</a:t>
            </a:r>
            <a:r>
              <a:rPr lang="en-US" altLang="ko-KR" dirty="0" smtClean="0"/>
              <a:t>.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120" y="3252103"/>
            <a:ext cx="1606100" cy="10398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281" y="4521689"/>
            <a:ext cx="8178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 smtClean="0">
                <a:solidFill>
                  <a:srgbClr val="C00000"/>
                </a:solidFill>
              </a:rPr>
              <a:t>ST</a:t>
            </a:r>
            <a:r>
              <a:rPr lang="ko-KR" altLang="en-US" sz="1600" b="1" smtClean="0">
                <a:solidFill>
                  <a:srgbClr val="C00000"/>
                </a:solidFill>
              </a:rPr>
              <a:t>모드</a:t>
            </a:r>
            <a:endParaRPr lang="ko-KR" altLang="en-US" sz="1600" b="1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7583" y="2854114"/>
            <a:ext cx="1550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무선</a:t>
            </a:r>
            <a:r>
              <a:rPr lang="en-US" altLang="ko-KR" sz="1400" dirty="0"/>
              <a:t> </a:t>
            </a:r>
            <a:r>
              <a:rPr lang="ko-KR" altLang="en-US" sz="1400" smtClean="0"/>
              <a:t>랜카드 </a:t>
            </a:r>
            <a:r>
              <a:rPr lang="ko-KR" altLang="en-US" sz="1400" dirty="0" smtClean="0"/>
              <a:t>역할</a:t>
            </a:r>
            <a:endParaRPr lang="ko-KR" altLang="en-US" sz="1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409" y="4850531"/>
            <a:ext cx="487916" cy="76188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04" y="4789320"/>
            <a:ext cx="1104153" cy="82927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7527" y="5810443"/>
            <a:ext cx="793219" cy="348383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599" y="3161891"/>
            <a:ext cx="1359798" cy="1359798"/>
          </a:xfrm>
          <a:prstGeom prst="rect">
            <a:avLst/>
          </a:prstGeom>
        </p:spPr>
      </p:pic>
      <p:cxnSp>
        <p:nvCxnSpPr>
          <p:cNvPr id="36" name="직선 화살표 연결선 35"/>
          <p:cNvCxnSpPr/>
          <p:nvPr/>
        </p:nvCxnSpPr>
        <p:spPr>
          <a:xfrm flipH="1">
            <a:off x="2948470" y="3781872"/>
            <a:ext cx="495961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그림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94" t="24226" r="37719" b="22997"/>
          <a:stretch>
            <a:fillRect/>
          </a:stretch>
        </p:blipFill>
        <p:spPr>
          <a:xfrm>
            <a:off x="471419" y="2423830"/>
            <a:ext cx="813180" cy="813181"/>
          </a:xfrm>
          <a:custGeom>
            <a:avLst/>
            <a:gdLst>
              <a:gd name="connsiteX0" fmla="*/ 247572 w 2819400"/>
              <a:gd name="connsiteY0" fmla="*/ 0 h 2819401"/>
              <a:gd name="connsiteX1" fmla="*/ 2571828 w 2819400"/>
              <a:gd name="connsiteY1" fmla="*/ 0 h 2819401"/>
              <a:gd name="connsiteX2" fmla="*/ 2819400 w 2819400"/>
              <a:gd name="connsiteY2" fmla="*/ 247572 h 2819401"/>
              <a:gd name="connsiteX3" fmla="*/ 2819400 w 2819400"/>
              <a:gd name="connsiteY3" fmla="*/ 2571829 h 2819401"/>
              <a:gd name="connsiteX4" fmla="*/ 2571828 w 2819400"/>
              <a:gd name="connsiteY4" fmla="*/ 2819401 h 2819401"/>
              <a:gd name="connsiteX5" fmla="*/ 247572 w 2819400"/>
              <a:gd name="connsiteY5" fmla="*/ 2819401 h 2819401"/>
              <a:gd name="connsiteX6" fmla="*/ 0 w 2819400"/>
              <a:gd name="connsiteY6" fmla="*/ 2571829 h 2819401"/>
              <a:gd name="connsiteX7" fmla="*/ 0 w 2819400"/>
              <a:gd name="connsiteY7" fmla="*/ 247572 h 2819401"/>
              <a:gd name="connsiteX8" fmla="*/ 247572 w 2819400"/>
              <a:gd name="connsiteY8" fmla="*/ 0 h 281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19400" h="2819401">
                <a:moveTo>
                  <a:pt x="247572" y="0"/>
                </a:moveTo>
                <a:lnTo>
                  <a:pt x="2571828" y="0"/>
                </a:lnTo>
                <a:cubicBezTo>
                  <a:pt x="2708558" y="0"/>
                  <a:pt x="2819400" y="110842"/>
                  <a:pt x="2819400" y="247572"/>
                </a:cubicBezTo>
                <a:lnTo>
                  <a:pt x="2819400" y="2571829"/>
                </a:lnTo>
                <a:cubicBezTo>
                  <a:pt x="2819400" y="2708559"/>
                  <a:pt x="2708558" y="2819401"/>
                  <a:pt x="2571828" y="2819401"/>
                </a:cubicBezTo>
                <a:lnTo>
                  <a:pt x="247572" y="2819401"/>
                </a:lnTo>
                <a:cubicBezTo>
                  <a:pt x="110842" y="2819401"/>
                  <a:pt x="0" y="2708559"/>
                  <a:pt x="0" y="2571829"/>
                </a:cubicBezTo>
                <a:lnTo>
                  <a:pt x="0" y="247572"/>
                </a:lnTo>
                <a:cubicBezTo>
                  <a:pt x="0" y="110842"/>
                  <a:pt x="110842" y="0"/>
                  <a:pt x="247572" y="0"/>
                </a:cubicBezTo>
                <a:close/>
              </a:path>
            </a:pathLst>
          </a:custGeom>
        </p:spPr>
      </p:pic>
      <p:pic>
        <p:nvPicPr>
          <p:cNvPr id="40" name="그림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24" y="4255440"/>
            <a:ext cx="1321882" cy="851994"/>
          </a:xfrm>
          <a:prstGeom prst="rect">
            <a:avLst/>
          </a:prstGeom>
        </p:spPr>
      </p:pic>
      <p:cxnSp>
        <p:nvCxnSpPr>
          <p:cNvPr id="42" name="꺾인 연결선 41"/>
          <p:cNvCxnSpPr>
            <a:endCxn id="35" idx="0"/>
          </p:cNvCxnSpPr>
          <p:nvPr/>
        </p:nvCxnSpPr>
        <p:spPr>
          <a:xfrm>
            <a:off x="1284599" y="2806906"/>
            <a:ext cx="922899" cy="354985"/>
          </a:xfrm>
          <a:prstGeom prst="bentConnector2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꺾인 연결선 43"/>
          <p:cNvCxnSpPr>
            <a:stCxn id="40" idx="3"/>
            <a:endCxn id="35" idx="2"/>
          </p:cNvCxnSpPr>
          <p:nvPr/>
        </p:nvCxnSpPr>
        <p:spPr>
          <a:xfrm flipV="1">
            <a:off x="1590206" y="4521689"/>
            <a:ext cx="617292" cy="159748"/>
          </a:xfrm>
          <a:prstGeom prst="bentConnector2">
            <a:avLst/>
          </a:prstGeom>
          <a:ln w="19050"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391475" y="4898067"/>
            <a:ext cx="1316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err="1" smtClean="0"/>
              <a:t>아두이노</a:t>
            </a:r>
            <a:r>
              <a:rPr lang="ko-KR" altLang="en-US" sz="1400" dirty="0" smtClean="0"/>
              <a:t> 보드</a:t>
            </a:r>
            <a:endParaRPr lang="ko-KR" alt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419643" y="5120037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센서</a:t>
            </a:r>
            <a:endParaRPr lang="ko-KR" alt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4777422" y="5257006"/>
            <a:ext cx="16754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웹브라우저를</a:t>
            </a:r>
            <a:r>
              <a:rPr lang="ko-KR" altLang="en-US" sz="1400" dirty="0" smtClean="0"/>
              <a:t> 통해</a:t>
            </a:r>
            <a:endParaRPr lang="en-US" altLang="ko-KR" sz="1400" dirty="0" smtClean="0"/>
          </a:p>
          <a:p>
            <a:r>
              <a:rPr lang="ko-KR" altLang="en-US" sz="1400" dirty="0" err="1" smtClean="0"/>
              <a:t>클라우드</a:t>
            </a:r>
            <a:r>
              <a:rPr lang="ko-KR" altLang="en-US" sz="1400" dirty="0" smtClean="0"/>
              <a:t> 서버에</a:t>
            </a:r>
            <a:endParaRPr lang="en-US" altLang="ko-KR" sz="1400" dirty="0" smtClean="0"/>
          </a:p>
          <a:p>
            <a:r>
              <a:rPr lang="ko-KR" altLang="en-US" sz="1400" smtClean="0"/>
              <a:t>접속</a:t>
            </a:r>
            <a:endParaRPr lang="ko-KR" altLang="en-US" sz="1400" dirty="0"/>
          </a:p>
        </p:txBody>
      </p:sp>
      <p:cxnSp>
        <p:nvCxnSpPr>
          <p:cNvPr id="24" name="직선 화살표 연결선 23"/>
          <p:cNvCxnSpPr/>
          <p:nvPr/>
        </p:nvCxnSpPr>
        <p:spPr>
          <a:xfrm flipH="1">
            <a:off x="4867586" y="3781872"/>
            <a:ext cx="495961" cy="0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4815" y="2992455"/>
            <a:ext cx="948187" cy="948187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456" y="5786227"/>
            <a:ext cx="793219" cy="348383"/>
          </a:xfrm>
          <a:prstGeom prst="rect">
            <a:avLst/>
          </a:prstGeom>
        </p:spPr>
      </p:pic>
      <p:cxnSp>
        <p:nvCxnSpPr>
          <p:cNvPr id="28" name="직선 화살표 연결선 27"/>
          <p:cNvCxnSpPr/>
          <p:nvPr/>
        </p:nvCxnSpPr>
        <p:spPr>
          <a:xfrm flipH="1">
            <a:off x="7024136" y="3922672"/>
            <a:ext cx="247981" cy="760051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>
            <a:off x="7735090" y="3913968"/>
            <a:ext cx="287283" cy="815531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그림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180" y="2718130"/>
            <a:ext cx="946538" cy="94653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7065811" y="309052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인터넷</a:t>
            </a:r>
            <a:endParaRPr lang="en-US" altLang="ko-KR" sz="14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8363" y="346046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err="1" smtClean="0"/>
              <a:t>클라우드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서버</a:t>
            </a:r>
            <a:endParaRPr lang="en-US" altLang="ko-KR" sz="1400" dirty="0" smtClean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04075" y="2718130"/>
            <a:ext cx="540072" cy="760101"/>
          </a:xfrm>
          <a:prstGeom prst="rect">
            <a:avLst/>
          </a:prstGeom>
        </p:spPr>
      </p:pic>
      <p:cxnSp>
        <p:nvCxnSpPr>
          <p:cNvPr id="33" name="직선 화살표 연결선 32"/>
          <p:cNvCxnSpPr/>
          <p:nvPr/>
        </p:nvCxnSpPr>
        <p:spPr>
          <a:xfrm flipH="1">
            <a:off x="6452882" y="3398298"/>
            <a:ext cx="428397" cy="58293"/>
          </a:xfrm>
          <a:prstGeom prst="straightConnector1">
            <a:avLst/>
          </a:prstGeom>
          <a:ln w="28575">
            <a:solidFill>
              <a:srgbClr val="C0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0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모드에서의 클라우드 연결 시나리오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en-US" altLang="ko-KR" dirty="0" smtClean="0"/>
              <a:t>ST </a:t>
            </a:r>
            <a:r>
              <a:rPr lang="ko-KR" altLang="en-US" smtClean="0"/>
              <a:t>모드 설정후</a:t>
            </a:r>
            <a:r>
              <a:rPr lang="en-US" altLang="ko-KR" dirty="0" smtClean="0"/>
              <a:t>, </a:t>
            </a:r>
            <a:r>
              <a:rPr lang="ko-KR" altLang="en-US" smtClean="0"/>
              <a:t>노트북이나 스마트폰에서 아두이노 보드를 제어한다</a:t>
            </a:r>
            <a:r>
              <a:rPr lang="en-US" altLang="ko-KR" dirty="0" smtClean="0"/>
              <a:t>.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775820"/>
            <a:ext cx="487916" cy="761888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032" y="4742124"/>
            <a:ext cx="1104153" cy="829279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667" y="5662251"/>
            <a:ext cx="793219" cy="348383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29" y="3224647"/>
            <a:ext cx="946538" cy="94653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517161" y="3544028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bg1"/>
                </a:solidFill>
              </a:rPr>
              <a:t>인터넷</a:t>
            </a:r>
            <a:endParaRPr lang="en-US" altLang="ko-KR" sz="1400" dirty="0" smtClean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79713" y="3913968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err="1" smtClean="0"/>
              <a:t>클라우드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서버</a:t>
            </a:r>
            <a:endParaRPr lang="en-US" altLang="ko-KR" sz="1400" dirty="0" smtClean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2379" y="2408736"/>
            <a:ext cx="540072" cy="760101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132451" y="2408736"/>
            <a:ext cx="113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400" dirty="0" smtClean="0"/>
              <a:t>센서 데이터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제어 데이터</a:t>
            </a:r>
            <a:endParaRPr lang="en-US" altLang="ko-KR" sz="1400" dirty="0" smtClean="0"/>
          </a:p>
        </p:txBody>
      </p:sp>
      <p:pic>
        <p:nvPicPr>
          <p:cNvPr id="37" name="그림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487" y="4599204"/>
            <a:ext cx="1606100" cy="1039801"/>
          </a:xfrm>
          <a:prstGeom prst="rect">
            <a:avLst/>
          </a:prstGeom>
        </p:spPr>
      </p:pic>
      <p:sp>
        <p:nvSpPr>
          <p:cNvPr id="7" name="왼쪽/오른쪽 화살표 6"/>
          <p:cNvSpPr/>
          <p:nvPr/>
        </p:nvSpPr>
        <p:spPr>
          <a:xfrm rot="19572923">
            <a:off x="2344816" y="4110256"/>
            <a:ext cx="1083917" cy="513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왼쪽/오른쪽 화살표 37"/>
          <p:cNvSpPr/>
          <p:nvPr/>
        </p:nvSpPr>
        <p:spPr>
          <a:xfrm rot="12600000">
            <a:off x="4629624" y="3979138"/>
            <a:ext cx="1083917" cy="513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1417673" y="5622780"/>
            <a:ext cx="785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400" dirty="0" smtClean="0"/>
              <a:t>ST </a:t>
            </a:r>
            <a:r>
              <a:rPr lang="ko-KR" altLang="en-US" sz="1400" smtClean="0"/>
              <a:t>모드</a:t>
            </a:r>
            <a:endParaRPr lang="en-US" altLang="ko-KR" sz="1400" dirty="0" smtClean="0"/>
          </a:p>
        </p:txBody>
      </p:sp>
    </p:spTree>
    <p:extLst>
      <p:ext uri="{BB962C8B-B14F-4D97-AF65-F5344CB8AC3E}">
        <p14:creationId xmlns:p14="http://schemas.microsoft.com/office/powerpoint/2010/main" val="9919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47368" y="2708920"/>
            <a:ext cx="4474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dirty="0" smtClean="0"/>
              <a:t>기본 코딩 템플릿</a:t>
            </a:r>
            <a:endParaRPr lang="ko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849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ST </a:t>
            </a:r>
            <a:r>
              <a:rPr lang="ko-KR" altLang="en-US" smtClean="0"/>
              <a:t>모드의 기본 템플릿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BB50-B7B3-497B-AAED-7CC56EBF7E02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360710" y="1484784"/>
            <a:ext cx="8387754" cy="4608512"/>
          </a:xfrm>
        </p:spPr>
        <p:txBody>
          <a:bodyPr/>
          <a:lstStyle/>
          <a:p>
            <a:r>
              <a:rPr lang="ko-KR" altLang="en-US" dirty="0" smtClean="0"/>
              <a:t>다음과 같은 코드로 시작한다</a:t>
            </a:r>
            <a:r>
              <a:rPr lang="en-US" altLang="ko-KR" dirty="0" smtClean="0"/>
              <a:t>.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27984" y="1484784"/>
            <a:ext cx="2901756" cy="48320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endParaRPr lang="en-US" altLang="ko-KR" sz="1400" dirty="0"/>
          </a:p>
          <a:p>
            <a:r>
              <a:rPr lang="en-US" altLang="ko-KR" sz="1400" dirty="0"/>
              <a:t>void setup()</a:t>
            </a:r>
          </a:p>
          <a:p>
            <a:r>
              <a:rPr lang="en-US" altLang="ko-KR" sz="1400" dirty="0" smtClean="0"/>
              <a:t>{</a:t>
            </a:r>
          </a:p>
          <a:p>
            <a:pPr lvl="1"/>
            <a:r>
              <a:rPr lang="en-US" altLang="ko-KR" sz="1400" dirty="0" err="1" smtClean="0"/>
              <a:t>Serial.begin</a:t>
            </a:r>
            <a:r>
              <a:rPr lang="en-US" altLang="ko-KR" sz="1400" dirty="0" smtClean="0"/>
              <a:t>(115200</a:t>
            </a:r>
            <a:r>
              <a:rPr lang="en-US" altLang="ko-KR" sz="1400" dirty="0"/>
              <a:t>);</a:t>
            </a:r>
          </a:p>
          <a:p>
            <a:pPr lvl="1"/>
            <a:r>
              <a:rPr lang="en-US" altLang="ko-KR" sz="1400" dirty="0" smtClean="0"/>
              <a:t>delay(200</a:t>
            </a:r>
            <a:r>
              <a:rPr lang="en-US" altLang="ko-KR" sz="1400" dirty="0"/>
              <a:t>);</a:t>
            </a:r>
          </a:p>
          <a:p>
            <a:endParaRPr lang="en-US" altLang="ko-KR" sz="1400" dirty="0"/>
          </a:p>
          <a:p>
            <a:pPr lvl="1"/>
            <a:r>
              <a:rPr lang="en-US" altLang="ko-KR" sz="1400" dirty="0" err="1" smtClean="0"/>
              <a:t>wifi.begin</a:t>
            </a:r>
            <a:r>
              <a:rPr lang="en-US" altLang="ko-KR" sz="1400" dirty="0" smtClean="0"/>
              <a:t>(9600</a:t>
            </a:r>
            <a:r>
              <a:rPr lang="en-US" altLang="ko-KR" sz="1400" dirty="0"/>
              <a:t>);</a:t>
            </a:r>
          </a:p>
          <a:p>
            <a:pPr lvl="1"/>
            <a:r>
              <a:rPr lang="en-US" altLang="ko-KR" sz="1400" dirty="0" smtClean="0"/>
              <a:t>delay(500);</a:t>
            </a:r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err="1" smtClean="0"/>
              <a:t>wifi.SSID</a:t>
            </a:r>
            <a:r>
              <a:rPr lang="en-US" altLang="ko-KR" sz="1400" dirty="0" smtClean="0"/>
              <a:t>("HelloApps");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delay(200</a:t>
            </a:r>
            <a:r>
              <a:rPr lang="en-US" altLang="ko-KR" sz="1400" dirty="0"/>
              <a:t>);</a:t>
            </a:r>
          </a:p>
          <a:p>
            <a:pPr lvl="1"/>
            <a:r>
              <a:rPr lang="en-US" altLang="ko-KR" sz="1400" dirty="0" err="1" smtClean="0"/>
              <a:t>Serial.print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wifi.Message</a:t>
            </a:r>
            <a:r>
              <a:rPr lang="en-US" altLang="ko-KR" sz="1400" dirty="0" smtClean="0"/>
              <a:t>());</a:t>
            </a:r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err="1" smtClean="0"/>
              <a:t>wifi.Password</a:t>
            </a:r>
            <a:r>
              <a:rPr lang="en-US" altLang="ko-KR" sz="1400" dirty="0"/>
              <a:t>("HelloApps");</a:t>
            </a:r>
          </a:p>
          <a:p>
            <a:pPr lvl="1"/>
            <a:r>
              <a:rPr lang="en-US" altLang="ko-KR" sz="1400" dirty="0" smtClean="0"/>
              <a:t>delay(200</a:t>
            </a:r>
            <a:r>
              <a:rPr lang="en-US" altLang="ko-KR" sz="1400" dirty="0"/>
              <a:t>);</a:t>
            </a:r>
          </a:p>
          <a:p>
            <a:pPr lvl="1"/>
            <a:r>
              <a:rPr lang="en-US" altLang="ko-KR" sz="1400" dirty="0" err="1" smtClean="0"/>
              <a:t>Serial.print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wifi.Message</a:t>
            </a:r>
            <a:r>
              <a:rPr lang="en-US" altLang="ko-KR" sz="1400" dirty="0" smtClean="0"/>
              <a:t>());</a:t>
            </a:r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err="1" smtClean="0"/>
              <a:t>wifi.ConnectAP</a:t>
            </a:r>
            <a:r>
              <a:rPr lang="en-US" altLang="ko-KR" sz="1400" dirty="0"/>
              <a:t>();</a:t>
            </a:r>
          </a:p>
          <a:p>
            <a:pPr lvl="1"/>
            <a:r>
              <a:rPr lang="en-US" altLang="ko-KR" sz="1400" dirty="0" smtClean="0"/>
              <a:t>delay(500</a:t>
            </a:r>
            <a:r>
              <a:rPr lang="en-US" altLang="ko-KR" sz="1400" dirty="0"/>
              <a:t>);</a:t>
            </a:r>
          </a:p>
          <a:p>
            <a:pPr lvl="1"/>
            <a:r>
              <a:rPr lang="en-US" altLang="ko-KR" sz="1400" dirty="0" err="1" smtClean="0"/>
              <a:t>Serial.print</a:t>
            </a:r>
            <a:r>
              <a:rPr lang="en-US" altLang="ko-KR" sz="1400" dirty="0" smtClean="0"/>
              <a:t>(</a:t>
            </a:r>
            <a:r>
              <a:rPr lang="en-US" altLang="ko-KR" sz="1400" dirty="0" err="1" smtClean="0"/>
              <a:t>wifi.Message</a:t>
            </a:r>
            <a:r>
              <a:rPr lang="en-US" altLang="ko-KR" sz="1400" dirty="0"/>
              <a:t>());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267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575</Words>
  <Application>Microsoft Office PowerPoint</Application>
  <PresentationFormat>화면 슬라이드 쇼(4:3)</PresentationFormat>
  <Paragraphs>257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2" baseType="lpstr">
      <vt:lpstr>HY그래픽M</vt:lpstr>
      <vt:lpstr>맑은 고딕</vt:lpstr>
      <vt:lpstr>Arial</vt:lpstr>
      <vt:lpstr>Trebuchet MS</vt:lpstr>
      <vt:lpstr>Wingdings 3</vt:lpstr>
      <vt:lpstr>패싯</vt:lpstr>
      <vt:lpstr>클라우드 접속 설정하기</vt:lpstr>
      <vt:lpstr>PowerPoint 프레젠테이션</vt:lpstr>
      <vt:lpstr>WiFi 모드 종류</vt:lpstr>
      <vt:lpstr>WiFi 모드 종류</vt:lpstr>
      <vt:lpstr>PowerPoint 프레젠테이션</vt:lpstr>
      <vt:lpstr>ST 모드에서의 클라우드 연결 시나리오</vt:lpstr>
      <vt:lpstr>ST 모드에서의 클라우드 연결 시나리오</vt:lpstr>
      <vt:lpstr>PowerPoint 프레젠테이션</vt:lpstr>
      <vt:lpstr>ST 모드의 기본 템플릿</vt:lpstr>
      <vt:lpstr>PowerPoint 프레젠테이션</vt:lpstr>
      <vt:lpstr>클라우드 서버 주소 설정하기</vt:lpstr>
      <vt:lpstr>클라우드 서버 포트 설정하기</vt:lpstr>
      <vt:lpstr>클라우드 서버 페이지 경로 설정하기</vt:lpstr>
      <vt:lpstr>클라우드 서버 설정하기</vt:lpstr>
      <vt:lpstr>PowerPoint 프레젠테이션</vt:lpstr>
      <vt:lpstr>사용자 ID 설정하기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HYUNWOO</dc:creator>
  <cp:lastModifiedBy>Kim Young Joon</cp:lastModifiedBy>
  <cp:revision>1875</cp:revision>
  <dcterms:created xsi:type="dcterms:W3CDTF">2015-05-01T02:42:52Z</dcterms:created>
  <dcterms:modified xsi:type="dcterms:W3CDTF">2018-10-06T14:47:35Z</dcterms:modified>
</cp:coreProperties>
</file>