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86" r:id="rId2"/>
    <p:sldId id="368" r:id="rId3"/>
    <p:sldId id="363" r:id="rId4"/>
    <p:sldId id="364" r:id="rId5"/>
    <p:sldId id="369" r:id="rId6"/>
    <p:sldId id="370" r:id="rId7"/>
    <p:sldId id="366" r:id="rId8"/>
    <p:sldId id="367" r:id="rId9"/>
    <p:sldId id="371" r:id="rId10"/>
    <p:sldId id="372" r:id="rId11"/>
    <p:sldId id="373" r:id="rId12"/>
    <p:sldId id="374" r:id="rId13"/>
    <p:sldId id="375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FF6600"/>
    <a:srgbClr val="99CC00"/>
    <a:srgbClr val="A5F62E"/>
    <a:srgbClr val="76C308"/>
    <a:srgbClr val="4F81BD"/>
    <a:srgbClr val="92D050"/>
    <a:srgbClr val="E479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0FFB1-E4DA-446B-84E5-260FA7038DF7}" type="datetimeFigureOut">
              <a:rPr lang="ko-KR" altLang="en-US" smtClean="0"/>
              <a:t>2018-08-26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2D729-89AD-4E04-8A9A-0A6052A0A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639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62AB-439E-421D-92BF-AC40878CDE9D}" type="datetime1">
              <a:rPr lang="ko-KR" altLang="en-US" smtClean="0"/>
              <a:t>2018-08-26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118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2018-08-26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98675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2018-08-26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507751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2018-08-26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314944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2018-08-26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928878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2018-08-26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244440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F232-9F1C-460D-9FED-A8B5AA8C57BD}" type="datetime1">
              <a:rPr lang="ko-KR" altLang="en-US" smtClean="0"/>
              <a:t>2018-08-26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3824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1F00-EDBD-43AD-8845-4355AAE50D0C}" type="datetime1">
              <a:rPr lang="ko-KR" altLang="en-US" smtClean="0"/>
              <a:t>2018-08-26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255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36306"/>
            <a:ext cx="8712968" cy="8164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6296" y="6398208"/>
            <a:ext cx="1036989" cy="365125"/>
          </a:xfrm>
        </p:spPr>
        <p:txBody>
          <a:bodyPr/>
          <a:lstStyle/>
          <a:p>
            <a:fld id="{D1B6DBB7-B045-4643-BEDA-2AC3406F4331}" type="datetime1">
              <a:rPr lang="ko-KR" altLang="en-US" smtClean="0"/>
              <a:t>2018-08-26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9552" y="6381328"/>
            <a:ext cx="6408712" cy="365125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7377" y="6381328"/>
            <a:ext cx="512638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9644BB50-B7B3-497B-AAED-7CC56EBF7E0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886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1C8D-B0DE-475E-B4A5-625B3746FBA2}" type="datetime1">
              <a:rPr lang="ko-KR" altLang="en-US" smtClean="0"/>
              <a:t>2018-08-26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945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01EA-BB80-4206-AE09-0673849E388D}" type="datetime1">
              <a:rPr lang="ko-KR" altLang="en-US" smtClean="0"/>
              <a:t>2018-08-26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037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507E-E5B7-4CC4-8662-14FA1EE844D6}" type="datetime1">
              <a:rPr lang="ko-KR" altLang="en-US" smtClean="0"/>
              <a:t>2018-08-26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527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88A5-45FC-4D49-93D1-B4C0CDC1E4AE}" type="datetime1">
              <a:rPr lang="ko-KR" altLang="en-US" smtClean="0"/>
              <a:t>2018-08-26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113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84E4-FE4F-4894-B851-8009B538253F}" type="datetime1">
              <a:rPr lang="ko-KR" altLang="en-US" smtClean="0"/>
              <a:t>2018-08-26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617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1831-2784-4290-B77F-DDC0312B01A0}" type="datetime1">
              <a:rPr lang="ko-KR" altLang="en-US" smtClean="0"/>
              <a:t>2018-08-26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563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39B9-7FF9-4D58-BA89-977874FB42FC}" type="datetime1">
              <a:rPr lang="ko-KR" altLang="en-US" smtClean="0"/>
              <a:t>2018-08-26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945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70DC8-49E5-4DBA-90C1-E785E7C8A599}" type="datetime1">
              <a:rPr lang="ko-KR" altLang="en-US" smtClean="0"/>
              <a:t>2018-08-26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8" name="직사각형 17"/>
          <p:cNvSpPr/>
          <p:nvPr userDrawn="1"/>
        </p:nvSpPr>
        <p:spPr>
          <a:xfrm>
            <a:off x="-8467" y="-3244"/>
            <a:ext cx="9144000" cy="118874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 userDrawn="1"/>
        </p:nvSpPr>
        <p:spPr>
          <a:xfrm>
            <a:off x="24787" y="6424896"/>
            <a:ext cx="3518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err="1" smtClean="0">
                <a:solidFill>
                  <a:schemeClr val="bg1">
                    <a:lumMod val="50000"/>
                  </a:schemeClr>
                </a:solidFill>
              </a:rPr>
              <a:t>헬로앱스</a:t>
            </a:r>
            <a:r>
              <a:rPr lang="ko-KR" alt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</a:rPr>
              <a:t>(www.helloapps.co.kr)</a:t>
            </a:r>
            <a:endParaRPr lang="ko-KR" altLang="en-US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21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23528" y="1350650"/>
            <a:ext cx="8064895" cy="1646302"/>
          </a:xfrm>
        </p:spPr>
        <p:txBody>
          <a:bodyPr/>
          <a:lstStyle/>
          <a:p>
            <a:pPr algn="ctr"/>
            <a:r>
              <a:rPr lang="ko-KR" altLang="en-US" sz="4800" dirty="0" err="1" smtClean="0"/>
              <a:t>아두이노</a:t>
            </a:r>
            <a:r>
              <a:rPr lang="ko-KR" altLang="en-US" sz="4800" dirty="0" smtClean="0"/>
              <a:t> 프로그래밍</a:t>
            </a:r>
            <a:endParaRPr lang="ko-KR" altLang="en-US" sz="4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103281" y="5443973"/>
            <a:ext cx="37080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강사</a:t>
            </a:r>
            <a:r>
              <a:rPr lang="en-US" altLang="ko-KR" dirty="0" smtClean="0"/>
              <a:t>: </a:t>
            </a:r>
            <a:r>
              <a:rPr lang="ko-KR" altLang="en-US" smtClean="0"/>
              <a:t>김영준 목원대학교 </a:t>
            </a:r>
            <a:r>
              <a:rPr lang="ko-KR" altLang="en-US" smtClean="0"/>
              <a:t>겸임교수</a:t>
            </a:r>
            <a:endParaRPr lang="en-US" altLang="ko-KR" dirty="0" smtClean="0"/>
          </a:p>
          <a:p>
            <a:r>
              <a:rPr lang="ko-KR" altLang="en-US" dirty="0" err="1"/>
              <a:t>헬로앱스</a:t>
            </a:r>
            <a:r>
              <a:rPr lang="ko-KR" altLang="en-US" dirty="0"/>
              <a:t> </a:t>
            </a:r>
            <a:r>
              <a:rPr lang="en-US" altLang="ko-KR" dirty="0"/>
              <a:t>(www.helloapps.co.kr</a:t>
            </a:r>
            <a:r>
              <a:rPr lang="en-US" altLang="ko-KR" dirty="0" smtClean="0"/>
              <a:t>)</a:t>
            </a:r>
            <a:endParaRPr lang="ko-KR" altLang="en-US"/>
          </a:p>
        </p:txBody>
      </p:sp>
      <p:sp>
        <p:nvSpPr>
          <p:cNvPr id="6" name="부제목 2"/>
          <p:cNvSpPr txBox="1">
            <a:spLocks/>
          </p:cNvSpPr>
          <p:nvPr/>
        </p:nvSpPr>
        <p:spPr>
          <a:xfrm>
            <a:off x="1442615" y="4119016"/>
            <a:ext cx="5826719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200" dirty="0" smtClean="0">
                <a:solidFill>
                  <a:schemeClr val="tx1"/>
                </a:solidFill>
              </a:rPr>
              <a:t>2</a:t>
            </a:r>
            <a:r>
              <a:rPr lang="ko-KR" altLang="en-US" sz="3200" smtClean="0">
                <a:solidFill>
                  <a:schemeClr val="tx1"/>
                </a:solidFill>
              </a:rPr>
              <a:t>일차 </a:t>
            </a:r>
            <a:r>
              <a:rPr lang="en-US" altLang="ko-KR" sz="3200" dirty="0" smtClean="0">
                <a:solidFill>
                  <a:schemeClr val="tx1"/>
                </a:solidFill>
              </a:rPr>
              <a:t>– Part2 PSD </a:t>
            </a:r>
            <a:r>
              <a:rPr lang="ko-KR" altLang="en-US" sz="3200" smtClean="0">
                <a:solidFill>
                  <a:schemeClr val="tx1"/>
                </a:solidFill>
              </a:rPr>
              <a:t>거리센서</a:t>
            </a:r>
            <a:endParaRPr lang="en-US" altLang="ko-KR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94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동체인식 장치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디지털 </a:t>
            </a:r>
            <a:r>
              <a:rPr lang="en-US" altLang="ko-KR" dirty="0"/>
              <a:t>11</a:t>
            </a:r>
            <a:r>
              <a:rPr lang="ko-KR" altLang="en-US"/>
              <a:t>번에 </a:t>
            </a:r>
            <a:r>
              <a:rPr lang="en-US" altLang="ko-KR" dirty="0"/>
              <a:t>LED</a:t>
            </a:r>
            <a:r>
              <a:rPr lang="ko-KR" altLang="en-US"/>
              <a:t>를 연결합니다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아날로그 </a:t>
            </a:r>
            <a:r>
              <a:rPr lang="en-US" altLang="ko-KR" dirty="0"/>
              <a:t>0</a:t>
            </a:r>
            <a:r>
              <a:rPr lang="ko-KR" altLang="en-US"/>
              <a:t>번에 </a:t>
            </a:r>
            <a:r>
              <a:rPr lang="en-US" altLang="ko-KR" dirty="0"/>
              <a:t>PSD </a:t>
            </a:r>
            <a:r>
              <a:rPr lang="ko-KR" altLang="en-US"/>
              <a:t>거리센서를 연결합니다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PSD </a:t>
            </a:r>
            <a:r>
              <a:rPr lang="ko-KR" altLang="en-US"/>
              <a:t>센서 앞에서 움직임이 감지되면 </a:t>
            </a:r>
            <a:r>
              <a:rPr lang="en-US" altLang="ko-KR" dirty="0"/>
              <a:t>3</a:t>
            </a:r>
            <a:r>
              <a:rPr lang="ko-KR" altLang="en-US"/>
              <a:t>초간 </a:t>
            </a:r>
            <a:r>
              <a:rPr lang="en-US" altLang="ko-KR" dirty="0"/>
              <a:t>LED</a:t>
            </a:r>
            <a:r>
              <a:rPr lang="ko-KR" altLang="en-US"/>
              <a:t>가 켜지도록 합니다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433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동체인식 장치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91680" y="1316375"/>
            <a:ext cx="4898713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ko-KR" dirty="0"/>
          </a:p>
          <a:p>
            <a:r>
              <a:rPr lang="en-US" altLang="ko-KR" dirty="0"/>
              <a:t>        void setup()</a:t>
            </a:r>
          </a:p>
          <a:p>
            <a:r>
              <a:rPr lang="en-US" altLang="ko-KR" dirty="0"/>
              <a:t>        {</a:t>
            </a:r>
          </a:p>
          <a:p>
            <a:r>
              <a:rPr lang="en-US" altLang="ko-KR" dirty="0"/>
              <a:t>        }</a:t>
            </a:r>
          </a:p>
          <a:p>
            <a:endParaRPr lang="en-US" altLang="ko-KR" dirty="0"/>
          </a:p>
          <a:p>
            <a:r>
              <a:rPr lang="en-US" altLang="ko-KR" dirty="0"/>
              <a:t>        void loop()</a:t>
            </a:r>
          </a:p>
          <a:p>
            <a:r>
              <a:rPr lang="en-US" altLang="ko-KR" dirty="0"/>
              <a:t>        {</a:t>
            </a:r>
          </a:p>
          <a:p>
            <a:r>
              <a:rPr lang="en-US" altLang="ko-KR" dirty="0"/>
              <a:t>	        a0 = </a:t>
            </a:r>
            <a:r>
              <a:rPr lang="en-US" altLang="ko-KR" dirty="0" err="1"/>
              <a:t>AnalogRead</a:t>
            </a:r>
            <a:r>
              <a:rPr lang="en-US" altLang="ko-KR" dirty="0"/>
              <a:t>(0)</a:t>
            </a:r>
          </a:p>
          <a:p>
            <a:r>
              <a:rPr lang="en-US" altLang="ko-KR" dirty="0"/>
              <a:t>	</a:t>
            </a:r>
          </a:p>
          <a:p>
            <a:r>
              <a:rPr lang="en-US" altLang="ko-KR" dirty="0"/>
              <a:t>	        if (a0 &gt; 200)</a:t>
            </a:r>
          </a:p>
          <a:p>
            <a:r>
              <a:rPr lang="en-US" altLang="ko-KR" dirty="0"/>
              <a:t>	        {</a:t>
            </a:r>
          </a:p>
          <a:p>
            <a:r>
              <a:rPr lang="en-US" altLang="ko-KR" dirty="0"/>
              <a:t>		        </a:t>
            </a:r>
            <a:r>
              <a:rPr lang="en-US" altLang="ko-KR" dirty="0" err="1" smtClean="0"/>
              <a:t>DigitalWrite</a:t>
            </a:r>
            <a:r>
              <a:rPr lang="en-US" altLang="ko-KR" dirty="0" smtClean="0"/>
              <a:t>(13, </a:t>
            </a:r>
            <a:r>
              <a:rPr lang="en-US" altLang="ko-KR" dirty="0"/>
              <a:t>HIGH)</a:t>
            </a:r>
          </a:p>
          <a:p>
            <a:r>
              <a:rPr lang="en-US" altLang="ko-KR" dirty="0"/>
              <a:t>		        Delay(3000)</a:t>
            </a:r>
          </a:p>
          <a:p>
            <a:r>
              <a:rPr lang="en-US" altLang="ko-KR" dirty="0"/>
              <a:t>	        }</a:t>
            </a:r>
          </a:p>
          <a:p>
            <a:endParaRPr lang="en-US" altLang="ko-KR" dirty="0"/>
          </a:p>
          <a:p>
            <a:r>
              <a:rPr lang="en-US" altLang="ko-KR" dirty="0"/>
              <a:t>	        Delay(100)</a:t>
            </a:r>
          </a:p>
          <a:p>
            <a:r>
              <a:rPr lang="en-US" altLang="ko-KR" dirty="0"/>
              <a:t>        }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1943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동체인식 장치 개선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이전 방법의 문제점에 대해 생각해 봅니다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LED</a:t>
            </a:r>
            <a:r>
              <a:rPr lang="ko-KR" altLang="en-US"/>
              <a:t>가 켜져 있는 동안에도 센서가 감지를 합니다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센서 앞에 장애물이 있는 동안에는 계속 </a:t>
            </a:r>
            <a:r>
              <a:rPr lang="en-US" altLang="ko-KR" dirty="0"/>
              <a:t>LED</a:t>
            </a:r>
            <a:r>
              <a:rPr lang="ko-KR" altLang="en-US"/>
              <a:t>가 켜집니다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센서 앞에서 장애물이 사라지고 난 후에도 </a:t>
            </a:r>
            <a:r>
              <a:rPr lang="en-US" altLang="ko-KR" dirty="0"/>
              <a:t>3</a:t>
            </a:r>
            <a:r>
              <a:rPr lang="ko-KR" altLang="en-US"/>
              <a:t>초간 </a:t>
            </a:r>
            <a:r>
              <a:rPr lang="en-US" altLang="ko-KR" dirty="0"/>
              <a:t>LED</a:t>
            </a:r>
            <a:r>
              <a:rPr lang="ko-KR" altLang="en-US"/>
              <a:t>가 켜집니다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393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동체인식 </a:t>
            </a:r>
            <a:r>
              <a:rPr lang="ko-KR" altLang="en-US" dirty="0" smtClean="0"/>
              <a:t>장치 개선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13</a:t>
            </a:fld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691680" y="1316375"/>
            <a:ext cx="4268091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ko-KR" sz="1400" dirty="0"/>
          </a:p>
          <a:p>
            <a:r>
              <a:rPr lang="en-US" altLang="ko-KR" sz="1400" dirty="0"/>
              <a:t>        count = 0</a:t>
            </a:r>
          </a:p>
          <a:p>
            <a:endParaRPr lang="en-US" altLang="ko-KR" sz="1400" dirty="0"/>
          </a:p>
          <a:p>
            <a:r>
              <a:rPr lang="en-US" altLang="ko-KR" sz="1400" dirty="0"/>
              <a:t>        void setup()</a:t>
            </a:r>
          </a:p>
          <a:p>
            <a:r>
              <a:rPr lang="en-US" altLang="ko-KR" sz="1400" dirty="0"/>
              <a:t>        {</a:t>
            </a:r>
          </a:p>
          <a:p>
            <a:r>
              <a:rPr lang="en-US" altLang="ko-KR" sz="1400" dirty="0"/>
              <a:t>        }</a:t>
            </a:r>
          </a:p>
          <a:p>
            <a:endParaRPr lang="en-US" altLang="ko-KR" sz="1400" dirty="0"/>
          </a:p>
          <a:p>
            <a:r>
              <a:rPr lang="en-US" altLang="ko-KR" sz="1400" dirty="0"/>
              <a:t>        void loop()</a:t>
            </a:r>
          </a:p>
          <a:p>
            <a:r>
              <a:rPr lang="en-US" altLang="ko-KR" sz="1400" dirty="0"/>
              <a:t>        {</a:t>
            </a:r>
          </a:p>
          <a:p>
            <a:r>
              <a:rPr lang="en-US" altLang="ko-KR" sz="1400" dirty="0"/>
              <a:t>	        a0 = </a:t>
            </a:r>
            <a:r>
              <a:rPr lang="en-US" altLang="ko-KR" sz="1400" dirty="0" err="1"/>
              <a:t>AnalogRead</a:t>
            </a:r>
            <a:r>
              <a:rPr lang="en-US" altLang="ko-KR" sz="1400" dirty="0"/>
              <a:t>(0)</a:t>
            </a:r>
          </a:p>
          <a:p>
            <a:r>
              <a:rPr lang="en-US" altLang="ko-KR" sz="1400" dirty="0"/>
              <a:t>	</a:t>
            </a:r>
          </a:p>
          <a:p>
            <a:r>
              <a:rPr lang="en-US" altLang="ko-KR" sz="1400" dirty="0"/>
              <a:t>	        if (a0 &gt; 100)</a:t>
            </a:r>
          </a:p>
          <a:p>
            <a:r>
              <a:rPr lang="en-US" altLang="ko-KR" sz="1400" dirty="0"/>
              <a:t>	        {</a:t>
            </a:r>
          </a:p>
          <a:p>
            <a:r>
              <a:rPr lang="en-US" altLang="ko-KR" sz="1400" dirty="0"/>
              <a:t>		        count = 30</a:t>
            </a:r>
          </a:p>
          <a:p>
            <a:r>
              <a:rPr lang="en-US" altLang="ko-KR" sz="1400" dirty="0"/>
              <a:t>	        }</a:t>
            </a:r>
          </a:p>
          <a:p>
            <a:endParaRPr lang="en-US" altLang="ko-KR" sz="1400" dirty="0"/>
          </a:p>
          <a:p>
            <a:r>
              <a:rPr lang="en-US" altLang="ko-KR" sz="1400" dirty="0"/>
              <a:t>	        if (count &gt; 0)</a:t>
            </a:r>
          </a:p>
          <a:p>
            <a:r>
              <a:rPr lang="en-US" altLang="ko-KR" sz="1400" dirty="0"/>
              <a:t>	        {</a:t>
            </a:r>
          </a:p>
          <a:p>
            <a:r>
              <a:rPr lang="en-US" altLang="ko-KR" sz="1400" dirty="0"/>
              <a:t>		        count = count - 1</a:t>
            </a:r>
          </a:p>
          <a:p>
            <a:r>
              <a:rPr lang="en-US" altLang="ko-KR" sz="1400" dirty="0"/>
              <a:t>		        </a:t>
            </a:r>
            <a:r>
              <a:rPr lang="en-US" altLang="ko-KR" sz="1400" dirty="0" err="1" smtClean="0"/>
              <a:t>DigitalWrite</a:t>
            </a:r>
            <a:r>
              <a:rPr lang="en-US" altLang="ko-KR" sz="1400" smtClean="0"/>
              <a:t>(13, </a:t>
            </a:r>
            <a:r>
              <a:rPr lang="en-US" altLang="ko-KR" sz="1400" dirty="0"/>
              <a:t>HIGH)</a:t>
            </a:r>
          </a:p>
          <a:p>
            <a:r>
              <a:rPr lang="en-US" altLang="ko-KR" sz="1400" dirty="0"/>
              <a:t>	        }</a:t>
            </a:r>
          </a:p>
          <a:p>
            <a:endParaRPr lang="en-US" altLang="ko-KR" sz="1400" dirty="0"/>
          </a:p>
          <a:p>
            <a:r>
              <a:rPr lang="en-US" altLang="ko-KR" sz="1400" dirty="0"/>
              <a:t>	        Delay(100)</a:t>
            </a:r>
          </a:p>
          <a:p>
            <a:r>
              <a:rPr lang="en-US" altLang="ko-KR" sz="1400" dirty="0"/>
              <a:t>        }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46012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PSD </a:t>
            </a:r>
            <a:r>
              <a:rPr lang="ko-KR" altLang="en-US" smtClean="0"/>
              <a:t>센서 연결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PSD </a:t>
            </a:r>
            <a:r>
              <a:rPr lang="ko-KR" altLang="en-US" smtClean="0"/>
              <a:t>거리센서를 </a:t>
            </a:r>
            <a:r>
              <a:rPr lang="ko-KR" altLang="en-US" dirty="0" smtClean="0"/>
              <a:t>아날로그 </a:t>
            </a:r>
            <a:r>
              <a:rPr lang="en-US" altLang="ko-KR" dirty="0" smtClean="0"/>
              <a:t>0</a:t>
            </a:r>
            <a:r>
              <a:rPr lang="ko-KR" altLang="en-US" smtClean="0"/>
              <a:t>핀에 연결합니다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75145" y="4182794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/>
              <a:t>0</a:t>
            </a:r>
            <a:r>
              <a:rPr lang="ko-KR" altLang="en-US" smtClean="0"/>
              <a:t>번</a:t>
            </a:r>
            <a:endParaRPr lang="en-US" altLang="ko-KR" dirty="0" smtClean="0"/>
          </a:p>
        </p:txBody>
      </p:sp>
      <p:cxnSp>
        <p:nvCxnSpPr>
          <p:cNvPr id="15" name="직선 화살표 연결선 14"/>
          <p:cNvCxnSpPr/>
          <p:nvPr/>
        </p:nvCxnSpPr>
        <p:spPr>
          <a:xfrm>
            <a:off x="2843808" y="4587918"/>
            <a:ext cx="0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286611" y="4988608"/>
            <a:ext cx="8277225" cy="25336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4004" y="2609036"/>
            <a:ext cx="503855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• </a:t>
            </a:r>
            <a:r>
              <a:rPr lang="ko-KR" altLang="en-US" sz="1400"/>
              <a:t>아날로그 </a:t>
            </a:r>
            <a:r>
              <a:rPr lang="en-US" altLang="ko-KR" sz="1400" dirty="0"/>
              <a:t>0</a:t>
            </a:r>
            <a:r>
              <a:rPr lang="ko-KR" altLang="en-US" sz="1400"/>
              <a:t>번 </a:t>
            </a:r>
            <a:r>
              <a:rPr lang="en-US" altLang="ko-KR" sz="1400" dirty="0"/>
              <a:t>(A0 </a:t>
            </a:r>
            <a:r>
              <a:rPr lang="ko-KR" altLang="en-US" sz="1400"/>
              <a:t>핀</a:t>
            </a:r>
            <a:r>
              <a:rPr lang="en-US" altLang="ko-KR" sz="1400" dirty="0"/>
              <a:t>)</a:t>
            </a:r>
            <a:r>
              <a:rPr lang="ko-KR" altLang="en-US" sz="1400"/>
              <a:t>에 </a:t>
            </a:r>
            <a:r>
              <a:rPr lang="en-US" altLang="ko-KR" sz="1400" dirty="0"/>
              <a:t>PSD </a:t>
            </a:r>
            <a:r>
              <a:rPr lang="ko-KR" altLang="en-US" sz="1400"/>
              <a:t>거리 센서를 연결합니다</a:t>
            </a:r>
            <a:r>
              <a:rPr lang="en-US" altLang="ko-KR" sz="1400" dirty="0" smtClean="0"/>
              <a:t>.</a:t>
            </a:r>
            <a:endParaRPr lang="en-US" altLang="ko-KR" sz="1400" dirty="0"/>
          </a:p>
          <a:p>
            <a:r>
              <a:rPr lang="en-US" altLang="ko-KR" sz="1400" dirty="0"/>
              <a:t>• PSD </a:t>
            </a:r>
            <a:r>
              <a:rPr lang="ko-KR" altLang="en-US" sz="1400"/>
              <a:t>센서는 적외선 방식이며</a:t>
            </a:r>
            <a:r>
              <a:rPr lang="en-US" altLang="ko-KR" sz="1400" dirty="0"/>
              <a:t>, </a:t>
            </a:r>
            <a:r>
              <a:rPr lang="ko-KR" altLang="en-US" sz="1400"/>
              <a:t>실외에서는 작동이 않됩니다</a:t>
            </a:r>
            <a:r>
              <a:rPr lang="en-US" altLang="ko-KR" sz="1400" dirty="0" smtClean="0"/>
              <a:t>.</a:t>
            </a:r>
            <a:endParaRPr lang="en-US" altLang="ko-KR" sz="1400" dirty="0"/>
          </a:p>
          <a:p>
            <a:r>
              <a:rPr lang="en-US" altLang="ko-KR" sz="1400" dirty="0"/>
              <a:t>• PSD </a:t>
            </a:r>
            <a:r>
              <a:rPr lang="ko-KR" altLang="en-US" sz="1400"/>
              <a:t>센서는 </a:t>
            </a:r>
            <a:r>
              <a:rPr lang="en-US" altLang="ko-KR" sz="1400" dirty="0"/>
              <a:t>10cm ~ 80cm</a:t>
            </a:r>
            <a:r>
              <a:rPr lang="ko-KR" altLang="en-US" sz="1400"/>
              <a:t>가 유효 측정 거리입니다</a:t>
            </a:r>
            <a:r>
              <a:rPr lang="en-US" altLang="ko-KR" sz="1400" dirty="0" smtClean="0"/>
              <a:t>.</a:t>
            </a:r>
            <a:endParaRPr lang="en-US" altLang="ko-KR" sz="1400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18208" y="2539626"/>
            <a:ext cx="1562583" cy="1562584"/>
          </a:xfrm>
          <a:custGeom>
            <a:avLst/>
            <a:gdLst>
              <a:gd name="connsiteX0" fmla="*/ 247572 w 2819400"/>
              <a:gd name="connsiteY0" fmla="*/ 0 h 2819401"/>
              <a:gd name="connsiteX1" fmla="*/ 2571828 w 2819400"/>
              <a:gd name="connsiteY1" fmla="*/ 0 h 2819401"/>
              <a:gd name="connsiteX2" fmla="*/ 2819400 w 2819400"/>
              <a:gd name="connsiteY2" fmla="*/ 247572 h 2819401"/>
              <a:gd name="connsiteX3" fmla="*/ 2819400 w 2819400"/>
              <a:gd name="connsiteY3" fmla="*/ 2571829 h 2819401"/>
              <a:gd name="connsiteX4" fmla="*/ 2571828 w 2819400"/>
              <a:gd name="connsiteY4" fmla="*/ 2819401 h 2819401"/>
              <a:gd name="connsiteX5" fmla="*/ 247572 w 2819400"/>
              <a:gd name="connsiteY5" fmla="*/ 2819401 h 2819401"/>
              <a:gd name="connsiteX6" fmla="*/ 0 w 2819400"/>
              <a:gd name="connsiteY6" fmla="*/ 2571829 h 2819401"/>
              <a:gd name="connsiteX7" fmla="*/ 0 w 2819400"/>
              <a:gd name="connsiteY7" fmla="*/ 247572 h 2819401"/>
              <a:gd name="connsiteX8" fmla="*/ 247572 w 2819400"/>
              <a:gd name="connsiteY8" fmla="*/ 0 h 2819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19400" h="2819401">
                <a:moveTo>
                  <a:pt x="247572" y="0"/>
                </a:moveTo>
                <a:lnTo>
                  <a:pt x="2571828" y="0"/>
                </a:lnTo>
                <a:cubicBezTo>
                  <a:pt x="2708558" y="0"/>
                  <a:pt x="2819400" y="110842"/>
                  <a:pt x="2819400" y="247572"/>
                </a:cubicBezTo>
                <a:lnTo>
                  <a:pt x="2819400" y="2571829"/>
                </a:lnTo>
                <a:cubicBezTo>
                  <a:pt x="2819400" y="2708559"/>
                  <a:pt x="2708558" y="2819401"/>
                  <a:pt x="2571828" y="2819401"/>
                </a:cubicBezTo>
                <a:lnTo>
                  <a:pt x="247572" y="2819401"/>
                </a:lnTo>
                <a:cubicBezTo>
                  <a:pt x="110842" y="2819401"/>
                  <a:pt x="0" y="2708559"/>
                  <a:pt x="0" y="2571829"/>
                </a:cubicBezTo>
                <a:lnTo>
                  <a:pt x="0" y="247572"/>
                </a:lnTo>
                <a:cubicBezTo>
                  <a:pt x="0" y="110842"/>
                  <a:pt x="110842" y="0"/>
                  <a:pt x="247572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2221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914445" y="2780928"/>
            <a:ext cx="5883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800" dirty="0" smtClean="0"/>
              <a:t>PSD </a:t>
            </a:r>
            <a:r>
              <a:rPr lang="ko-KR" altLang="en-US" sz="4800" smtClean="0"/>
              <a:t>센서값 확인하기</a:t>
            </a:r>
            <a:endParaRPr lang="ko-KR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05742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PSD </a:t>
            </a:r>
            <a:r>
              <a:rPr lang="ko-KR" altLang="en-US" smtClean="0"/>
              <a:t>센서값 확인하기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896544"/>
          </a:xfrm>
        </p:spPr>
        <p:txBody>
          <a:bodyPr>
            <a:normAutofit/>
          </a:bodyPr>
          <a:lstStyle/>
          <a:p>
            <a:r>
              <a:rPr lang="ko-KR" altLang="en-US" dirty="0"/>
              <a:t>아날로그 </a:t>
            </a:r>
            <a:r>
              <a:rPr lang="ko-KR" altLang="en-US" dirty="0" err="1"/>
              <a:t>센서값</a:t>
            </a:r>
            <a:r>
              <a:rPr lang="ko-KR" altLang="en-US" dirty="0"/>
              <a:t> 확인하는 기본 코드를 작성하여 </a:t>
            </a:r>
            <a:r>
              <a:rPr lang="ko-KR" altLang="en-US" dirty="0" err="1"/>
              <a:t>센서값을</a:t>
            </a:r>
            <a:r>
              <a:rPr lang="ko-KR" altLang="en-US" dirty="0"/>
              <a:t> 확인해 봅니다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663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PSD </a:t>
            </a:r>
            <a:r>
              <a:rPr lang="ko-KR" altLang="en-US" smtClean="0"/>
              <a:t>센서값 확인하기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896544"/>
          </a:xfrm>
        </p:spPr>
        <p:txBody>
          <a:bodyPr>
            <a:normAutofit/>
          </a:bodyPr>
          <a:lstStyle/>
          <a:p>
            <a:r>
              <a:rPr lang="ko-KR" altLang="en-US" dirty="0"/>
              <a:t>아날로그 </a:t>
            </a:r>
            <a:r>
              <a:rPr lang="ko-KR" altLang="en-US" dirty="0" err="1"/>
              <a:t>센서값</a:t>
            </a:r>
            <a:r>
              <a:rPr lang="ko-KR" altLang="en-US" dirty="0"/>
              <a:t> 확인하는 기본 코드를 작성하여 </a:t>
            </a:r>
            <a:r>
              <a:rPr lang="ko-KR" altLang="en-US" dirty="0" err="1"/>
              <a:t>센서값을</a:t>
            </a:r>
            <a:r>
              <a:rPr lang="ko-KR" altLang="en-US" dirty="0"/>
              <a:t> 확인해 봅니다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331640" y="2132856"/>
            <a:ext cx="363464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 </a:t>
            </a:r>
            <a:r>
              <a:rPr lang="en-US" altLang="ko-KR" dirty="0" smtClean="0"/>
              <a:t>       void </a:t>
            </a:r>
            <a:r>
              <a:rPr lang="en-US" altLang="ko-KR" dirty="0"/>
              <a:t>setup()</a:t>
            </a:r>
          </a:p>
          <a:p>
            <a:r>
              <a:rPr lang="en-US" altLang="ko-KR" dirty="0"/>
              <a:t>        {</a:t>
            </a:r>
          </a:p>
          <a:p>
            <a:r>
              <a:rPr lang="en-US" altLang="ko-KR" dirty="0"/>
              <a:t>        }</a:t>
            </a:r>
          </a:p>
          <a:p>
            <a:endParaRPr lang="en-US" altLang="ko-KR" dirty="0"/>
          </a:p>
          <a:p>
            <a:r>
              <a:rPr lang="en-US" altLang="ko-KR" dirty="0"/>
              <a:t>        void loop()</a:t>
            </a:r>
          </a:p>
          <a:p>
            <a:r>
              <a:rPr lang="en-US" altLang="ko-KR" dirty="0"/>
              <a:t>        {</a:t>
            </a:r>
          </a:p>
          <a:p>
            <a:r>
              <a:rPr lang="en-US" altLang="ko-KR" dirty="0"/>
              <a:t>	        a0 = </a:t>
            </a:r>
            <a:r>
              <a:rPr lang="en-US" altLang="ko-KR" dirty="0" err="1"/>
              <a:t>AnalogRead</a:t>
            </a:r>
            <a:r>
              <a:rPr lang="en-US" altLang="ko-KR" dirty="0"/>
              <a:t>(0)</a:t>
            </a:r>
          </a:p>
          <a:p>
            <a:r>
              <a:rPr lang="en-US" altLang="ko-KR" dirty="0"/>
              <a:t>	        </a:t>
            </a:r>
            <a:r>
              <a:rPr lang="en-US" altLang="ko-KR" dirty="0" err="1"/>
              <a:t>PrintLine</a:t>
            </a:r>
            <a:r>
              <a:rPr lang="en-US" altLang="ko-KR" dirty="0"/>
              <a:t>(a0)</a:t>
            </a:r>
          </a:p>
          <a:p>
            <a:r>
              <a:rPr lang="en-US" altLang="ko-KR" dirty="0"/>
              <a:t>	        Delay(100)</a:t>
            </a:r>
          </a:p>
          <a:p>
            <a:r>
              <a:rPr lang="en-US" altLang="ko-KR" dirty="0"/>
              <a:t>        }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812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807848" y="2780928"/>
            <a:ext cx="609654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800" dirty="0" smtClean="0"/>
              <a:t>Map </a:t>
            </a:r>
            <a:r>
              <a:rPr lang="ko-KR" altLang="en-US" sz="4800" smtClean="0"/>
              <a:t>함수를 이용하여</a:t>
            </a:r>
            <a:endParaRPr lang="en-US" altLang="ko-KR" sz="4800" dirty="0" smtClean="0"/>
          </a:p>
          <a:p>
            <a:pPr algn="ctr"/>
            <a:r>
              <a:rPr lang="ko-KR" altLang="en-US" sz="4800" dirty="0" smtClean="0"/>
              <a:t>디지털 거리계 만들기</a:t>
            </a:r>
            <a:endParaRPr lang="ko-KR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84992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디지털 거리계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/>
              <a:t>• Map</a:t>
            </a:r>
            <a:r>
              <a:rPr lang="ko-KR" altLang="en-US"/>
              <a:t>함수를 이용하여 측정된 센서값을 실제 거리와 유사하게 변환해 봅니다</a:t>
            </a:r>
            <a:r>
              <a:rPr lang="en-US" altLang="ko-KR" dirty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• </a:t>
            </a:r>
            <a:r>
              <a:rPr lang="ko-KR" altLang="en-US"/>
              <a:t>거리값 뒤에 </a:t>
            </a:r>
            <a:r>
              <a:rPr lang="en-US" altLang="ko-KR" dirty="0"/>
              <a:t>"cm" </a:t>
            </a:r>
            <a:r>
              <a:rPr lang="ko-KR" altLang="en-US"/>
              <a:t>단위를 표시해 봅니다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651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디지털 거리계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1763688" y="1916832"/>
            <a:ext cx="470192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 </a:t>
            </a:r>
            <a:r>
              <a:rPr lang="en-US" altLang="ko-KR" dirty="0" smtClean="0"/>
              <a:t>       void </a:t>
            </a:r>
            <a:r>
              <a:rPr lang="en-US" altLang="ko-KR" dirty="0"/>
              <a:t>setup()</a:t>
            </a:r>
          </a:p>
          <a:p>
            <a:r>
              <a:rPr lang="en-US" altLang="ko-KR" dirty="0"/>
              <a:t>        {</a:t>
            </a:r>
          </a:p>
          <a:p>
            <a:r>
              <a:rPr lang="en-US" altLang="ko-KR" dirty="0"/>
              <a:t>        }</a:t>
            </a:r>
          </a:p>
          <a:p>
            <a:endParaRPr lang="en-US" altLang="ko-KR" dirty="0"/>
          </a:p>
          <a:p>
            <a:r>
              <a:rPr lang="en-US" altLang="ko-KR" dirty="0"/>
              <a:t>        void loop()</a:t>
            </a:r>
          </a:p>
          <a:p>
            <a:r>
              <a:rPr lang="en-US" altLang="ko-KR" dirty="0"/>
              <a:t>        {</a:t>
            </a:r>
          </a:p>
          <a:p>
            <a:r>
              <a:rPr lang="en-US" altLang="ko-KR" dirty="0"/>
              <a:t>	        a0 = </a:t>
            </a:r>
            <a:r>
              <a:rPr lang="en-US" altLang="ko-KR" dirty="0" err="1"/>
              <a:t>AnalogRead</a:t>
            </a:r>
            <a:r>
              <a:rPr lang="en-US" altLang="ko-KR" dirty="0"/>
              <a:t>(0)</a:t>
            </a:r>
          </a:p>
          <a:p>
            <a:r>
              <a:rPr lang="en-US" altLang="ko-KR" dirty="0"/>
              <a:t>	        a0 = Map(a0, 0, 1023, </a:t>
            </a:r>
            <a:r>
              <a:rPr lang="en-US" altLang="ko-KR" dirty="0" smtClean="0"/>
              <a:t>80</a:t>
            </a:r>
            <a:r>
              <a:rPr lang="en-US" altLang="ko-KR" dirty="0"/>
              <a:t>, </a:t>
            </a:r>
            <a:r>
              <a:rPr lang="en-US" altLang="ko-KR" dirty="0" smtClean="0"/>
              <a:t>10</a:t>
            </a:r>
            <a:r>
              <a:rPr lang="en-US" altLang="ko-KR" dirty="0"/>
              <a:t>)</a:t>
            </a:r>
          </a:p>
          <a:p>
            <a:r>
              <a:rPr lang="en-US" altLang="ko-KR" dirty="0"/>
              <a:t>	        Print(a0)</a:t>
            </a:r>
          </a:p>
          <a:p>
            <a:r>
              <a:rPr lang="en-US" altLang="ko-KR" dirty="0"/>
              <a:t>	        </a:t>
            </a:r>
            <a:r>
              <a:rPr lang="en-US" altLang="ko-KR" dirty="0" err="1"/>
              <a:t>PrintLine</a:t>
            </a:r>
            <a:r>
              <a:rPr lang="en-US" altLang="ko-KR" dirty="0"/>
              <a:t>("cm")</a:t>
            </a:r>
          </a:p>
          <a:p>
            <a:r>
              <a:rPr lang="en-US" altLang="ko-KR" dirty="0"/>
              <a:t>	        Delay(100)</a:t>
            </a:r>
          </a:p>
          <a:p>
            <a:r>
              <a:rPr lang="en-US" altLang="ko-KR" dirty="0"/>
              <a:t>        }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8815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807852" y="2780928"/>
            <a:ext cx="60965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800" dirty="0" smtClean="0"/>
              <a:t>동체인식 장치 만들기</a:t>
            </a:r>
            <a:endParaRPr lang="ko-KR" altLang="en-US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899592" y="3933056"/>
            <a:ext cx="5327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/>
              <a:t>실습</a:t>
            </a:r>
            <a:r>
              <a:rPr lang="en-US" altLang="ko-KR" sz="2000" dirty="0"/>
              <a:t>: </a:t>
            </a:r>
            <a:r>
              <a:rPr lang="ko-KR" altLang="en-US" sz="2000"/>
              <a:t>움직임이 감지되면 </a:t>
            </a:r>
            <a:r>
              <a:rPr lang="en-US" altLang="ko-KR" sz="2000" dirty="0"/>
              <a:t>3</a:t>
            </a:r>
            <a:r>
              <a:rPr lang="ko-KR" altLang="en-US" sz="2000"/>
              <a:t>초간 켜지는 </a:t>
            </a:r>
            <a:r>
              <a:rPr lang="en-US" altLang="ko-KR" sz="2000" dirty="0"/>
              <a:t>LED</a:t>
            </a:r>
            <a:r>
              <a:rPr lang="ko-KR" altLang="en-US" sz="2000"/>
              <a:t>등</a:t>
            </a:r>
          </a:p>
        </p:txBody>
      </p:sp>
    </p:spTree>
    <p:extLst>
      <p:ext uri="{BB962C8B-B14F-4D97-AF65-F5344CB8AC3E}">
        <p14:creationId xmlns:p14="http://schemas.microsoft.com/office/powerpoint/2010/main" val="409204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패싯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</TotalTime>
  <Words>291</Words>
  <Application>Microsoft Office PowerPoint</Application>
  <PresentationFormat>화면 슬라이드 쇼(4:3)</PresentationFormat>
  <Paragraphs>116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9" baseType="lpstr">
      <vt:lpstr>HY그래픽M</vt:lpstr>
      <vt:lpstr>맑은 고딕</vt:lpstr>
      <vt:lpstr>Arial</vt:lpstr>
      <vt:lpstr>Trebuchet MS</vt:lpstr>
      <vt:lpstr>Wingdings 3</vt:lpstr>
      <vt:lpstr>패싯</vt:lpstr>
      <vt:lpstr>아두이노 프로그래밍</vt:lpstr>
      <vt:lpstr>PSD 센서 연결</vt:lpstr>
      <vt:lpstr>PowerPoint 프레젠테이션</vt:lpstr>
      <vt:lpstr>PSD 센서값 확인하기</vt:lpstr>
      <vt:lpstr>PSD 센서값 확인하기</vt:lpstr>
      <vt:lpstr>PowerPoint 프레젠테이션</vt:lpstr>
      <vt:lpstr>디지털 거리계</vt:lpstr>
      <vt:lpstr>디지털 거리계</vt:lpstr>
      <vt:lpstr>PowerPoint 프레젠테이션</vt:lpstr>
      <vt:lpstr>동체인식 장치</vt:lpstr>
      <vt:lpstr>동체인식 장치</vt:lpstr>
      <vt:lpstr>동체인식 장치 개선</vt:lpstr>
      <vt:lpstr>동체인식 장치 개선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HYUNWOO</dc:creator>
  <cp:lastModifiedBy>Kim Young Joon</cp:lastModifiedBy>
  <cp:revision>1225</cp:revision>
  <dcterms:created xsi:type="dcterms:W3CDTF">2015-05-01T02:42:52Z</dcterms:created>
  <dcterms:modified xsi:type="dcterms:W3CDTF">2018-08-26T05:01:11Z</dcterms:modified>
</cp:coreProperties>
</file>